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305" r:id="rId2"/>
    <p:sldId id="649" r:id="rId3"/>
    <p:sldId id="745" r:id="rId4"/>
    <p:sldId id="663" r:id="rId5"/>
    <p:sldId id="744" r:id="rId6"/>
    <p:sldId id="664" r:id="rId7"/>
    <p:sldId id="665" r:id="rId8"/>
    <p:sldId id="666" r:id="rId9"/>
    <p:sldId id="318" r:id="rId10"/>
    <p:sldId id="633" r:id="rId11"/>
    <p:sldId id="315" r:id="rId12"/>
    <p:sldId id="746" r:id="rId13"/>
    <p:sldId id="271" r:id="rId14"/>
    <p:sldId id="505" r:id="rId15"/>
    <p:sldId id="638" r:id="rId16"/>
    <p:sldId id="639" r:id="rId17"/>
    <p:sldId id="640" r:id="rId18"/>
    <p:sldId id="641" r:id="rId19"/>
    <p:sldId id="565" r:id="rId20"/>
    <p:sldId id="507" r:id="rId21"/>
    <p:sldId id="508" r:id="rId22"/>
    <p:sldId id="567" r:id="rId23"/>
    <p:sldId id="576" r:id="rId24"/>
    <p:sldId id="578" r:id="rId25"/>
    <p:sldId id="580" r:id="rId26"/>
    <p:sldId id="584" r:id="rId27"/>
    <p:sldId id="585" r:id="rId28"/>
    <p:sldId id="587" r:id="rId29"/>
    <p:sldId id="588" r:id="rId30"/>
    <p:sldId id="589" r:id="rId31"/>
    <p:sldId id="471" r:id="rId32"/>
    <p:sldId id="592" r:id="rId33"/>
    <p:sldId id="547" r:id="rId34"/>
    <p:sldId id="594" r:id="rId35"/>
    <p:sldId id="503" r:id="rId36"/>
    <p:sldId id="596" r:id="rId37"/>
    <p:sldId id="597" r:id="rId38"/>
    <p:sldId id="491" r:id="rId39"/>
    <p:sldId id="528" r:id="rId40"/>
    <p:sldId id="598"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915" autoAdjust="0"/>
    <p:restoredTop sz="88707" autoAdjust="0"/>
  </p:normalViewPr>
  <p:slideViewPr>
    <p:cSldViewPr snapToGrid="0">
      <p:cViewPr varScale="1">
        <p:scale>
          <a:sx n="113" d="100"/>
          <a:sy n="113" d="100"/>
        </p:scale>
        <p:origin x="123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2.png>
</file>

<file path=ppt/media/image3.png>
</file>

<file path=ppt/media/image4.pn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77DEB0-5AA4-49C7-B0AD-AD047A002C4C}" type="datetimeFigureOut">
              <a:rPr lang="en-US" smtClean="0"/>
              <a:t>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4D32B-0177-4B34-AE20-6C72705619FE}" type="slidenum">
              <a:rPr lang="en-US" smtClean="0"/>
              <a:t>‹#›</a:t>
            </a:fld>
            <a:endParaRPr lang="en-US"/>
          </a:p>
        </p:txBody>
      </p:sp>
    </p:spTree>
    <p:extLst>
      <p:ext uri="{BB962C8B-B14F-4D97-AF65-F5344CB8AC3E}">
        <p14:creationId xmlns:p14="http://schemas.microsoft.com/office/powerpoint/2010/main" val="20939419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12836053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13</a:t>
            </a:fld>
            <a:endParaRPr lang="en-US" dirty="0"/>
          </a:p>
        </p:txBody>
      </p:sp>
    </p:spTree>
    <p:extLst>
      <p:ext uri="{BB962C8B-B14F-4D97-AF65-F5344CB8AC3E}">
        <p14:creationId xmlns:p14="http://schemas.microsoft.com/office/powerpoint/2010/main" val="33554591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14</a:t>
            </a:fld>
            <a:endParaRPr lang="en-US"/>
          </a:p>
        </p:txBody>
      </p:sp>
    </p:spTree>
    <p:extLst>
      <p:ext uri="{BB962C8B-B14F-4D97-AF65-F5344CB8AC3E}">
        <p14:creationId xmlns:p14="http://schemas.microsoft.com/office/powerpoint/2010/main" val="20949861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15</a:t>
            </a:fld>
            <a:endParaRPr lang="en-US"/>
          </a:p>
        </p:txBody>
      </p:sp>
    </p:spTree>
    <p:extLst>
      <p:ext uri="{BB962C8B-B14F-4D97-AF65-F5344CB8AC3E}">
        <p14:creationId xmlns:p14="http://schemas.microsoft.com/office/powerpoint/2010/main" val="35462602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files are binary files some binary files can be interpreted as text files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 text files are ASCII and some text files are UTF-8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ASCII files are valid UTF-8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Consider quote vs. curly quote in ASCII vs UTF-8</a:t>
            </a:r>
          </a:p>
        </p:txBody>
      </p:sp>
      <p:sp>
        <p:nvSpPr>
          <p:cNvPr id="4" name="Slide Number Placeholder 3"/>
          <p:cNvSpPr>
            <a:spLocks noGrp="1"/>
          </p:cNvSpPr>
          <p:nvPr>
            <p:ph type="sldNum" sz="quarter" idx="10"/>
          </p:nvPr>
        </p:nvSpPr>
        <p:spPr/>
        <p:txBody>
          <a:bodyPr/>
          <a:lstStyle/>
          <a:p>
            <a:fld id="{23B99BB9-C7F6-43B3-A122-46088ABB36FB}" type="slidenum">
              <a:rPr lang="en-US" smtClean="0"/>
              <a:t>16</a:t>
            </a:fld>
            <a:endParaRPr lang="en-US"/>
          </a:p>
        </p:txBody>
      </p:sp>
    </p:spTree>
    <p:extLst>
      <p:ext uri="{BB962C8B-B14F-4D97-AF65-F5344CB8AC3E}">
        <p14:creationId xmlns:p14="http://schemas.microsoft.com/office/powerpoint/2010/main" val="331130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17</a:t>
            </a:fld>
            <a:endParaRPr lang="en-US"/>
          </a:p>
        </p:txBody>
      </p:sp>
    </p:spTree>
    <p:extLst>
      <p:ext uri="{BB962C8B-B14F-4D97-AF65-F5344CB8AC3E}">
        <p14:creationId xmlns:p14="http://schemas.microsoft.com/office/powerpoint/2010/main" val="27987662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18</a:t>
            </a:fld>
            <a:endParaRPr lang="en-US"/>
          </a:p>
        </p:txBody>
      </p:sp>
    </p:spTree>
    <p:extLst>
      <p:ext uri="{BB962C8B-B14F-4D97-AF65-F5344CB8AC3E}">
        <p14:creationId xmlns:p14="http://schemas.microsoft.com/office/powerpoint/2010/main" val="37981363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19</a:t>
            </a:fld>
            <a:endParaRPr lang="en-US" dirty="0"/>
          </a:p>
        </p:txBody>
      </p:sp>
    </p:spTree>
    <p:extLst>
      <p:ext uri="{BB962C8B-B14F-4D97-AF65-F5344CB8AC3E}">
        <p14:creationId xmlns:p14="http://schemas.microsoft.com/office/powerpoint/2010/main" val="27248507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20</a:t>
            </a:fld>
            <a:endParaRPr lang="en-US" dirty="0"/>
          </a:p>
        </p:txBody>
      </p:sp>
    </p:spTree>
    <p:extLst>
      <p:ext uri="{BB962C8B-B14F-4D97-AF65-F5344CB8AC3E}">
        <p14:creationId xmlns:p14="http://schemas.microsoft.com/office/powerpoint/2010/main" val="16963963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21</a:t>
            </a:fld>
            <a:endParaRPr lang="en-US" dirty="0"/>
          </a:p>
        </p:txBody>
      </p:sp>
    </p:spTree>
    <p:extLst>
      <p:ext uri="{BB962C8B-B14F-4D97-AF65-F5344CB8AC3E}">
        <p14:creationId xmlns:p14="http://schemas.microsoft.com/office/powerpoint/2010/main" val="3218192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22</a:t>
            </a:fld>
            <a:endParaRPr lang="en-US" dirty="0"/>
          </a:p>
        </p:txBody>
      </p:sp>
    </p:spTree>
    <p:extLst>
      <p:ext uri="{BB962C8B-B14F-4D97-AF65-F5344CB8AC3E}">
        <p14:creationId xmlns:p14="http://schemas.microsoft.com/office/powerpoint/2010/main" val="9252769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a:t>
            </a:fld>
            <a:endParaRPr lang="en-US" dirty="0"/>
          </a:p>
        </p:txBody>
      </p:sp>
    </p:spTree>
    <p:extLst>
      <p:ext uri="{BB962C8B-B14F-4D97-AF65-F5344CB8AC3E}">
        <p14:creationId xmlns:p14="http://schemas.microsoft.com/office/powerpoint/2010/main" val="40512948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23</a:t>
            </a:fld>
            <a:endParaRPr lang="en-US" dirty="0"/>
          </a:p>
        </p:txBody>
      </p:sp>
    </p:spTree>
    <p:extLst>
      <p:ext uri="{BB962C8B-B14F-4D97-AF65-F5344CB8AC3E}">
        <p14:creationId xmlns:p14="http://schemas.microsoft.com/office/powerpoint/2010/main" val="5386179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24</a:t>
            </a:fld>
            <a:endParaRPr lang="en-US"/>
          </a:p>
        </p:txBody>
      </p:sp>
    </p:spTree>
    <p:extLst>
      <p:ext uri="{BB962C8B-B14F-4D97-AF65-F5344CB8AC3E}">
        <p14:creationId xmlns:p14="http://schemas.microsoft.com/office/powerpoint/2010/main" val="13974152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25</a:t>
            </a:fld>
            <a:endParaRPr lang="en-US" dirty="0"/>
          </a:p>
        </p:txBody>
      </p:sp>
    </p:spTree>
    <p:extLst>
      <p:ext uri="{BB962C8B-B14F-4D97-AF65-F5344CB8AC3E}">
        <p14:creationId xmlns:p14="http://schemas.microsoft.com/office/powerpoint/2010/main" val="120402256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27</a:t>
            </a:fld>
            <a:endParaRPr lang="en-US" dirty="0"/>
          </a:p>
        </p:txBody>
      </p:sp>
    </p:spTree>
    <p:extLst>
      <p:ext uri="{BB962C8B-B14F-4D97-AF65-F5344CB8AC3E}">
        <p14:creationId xmlns:p14="http://schemas.microsoft.com/office/powerpoint/2010/main" val="59549367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28</a:t>
            </a:fld>
            <a:endParaRPr lang="en-US"/>
          </a:p>
        </p:txBody>
      </p:sp>
    </p:spTree>
    <p:extLst>
      <p:ext uri="{BB962C8B-B14F-4D97-AF65-F5344CB8AC3E}">
        <p14:creationId xmlns:p14="http://schemas.microsoft.com/office/powerpoint/2010/main" val="22310448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30</a:t>
            </a:fld>
            <a:endParaRPr lang="en-US" dirty="0"/>
          </a:p>
        </p:txBody>
      </p:sp>
    </p:spTree>
    <p:extLst>
      <p:ext uri="{BB962C8B-B14F-4D97-AF65-F5344CB8AC3E}">
        <p14:creationId xmlns:p14="http://schemas.microsoft.com/office/powerpoint/2010/main" val="38517556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possible exception would be non-proportional based fonts</a:t>
            </a:r>
          </a:p>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31</a:t>
            </a:fld>
            <a:endParaRPr lang="en-US"/>
          </a:p>
        </p:txBody>
      </p:sp>
    </p:spTree>
    <p:extLst>
      <p:ext uri="{BB962C8B-B14F-4D97-AF65-F5344CB8AC3E}">
        <p14:creationId xmlns:p14="http://schemas.microsoft.com/office/powerpoint/2010/main" val="234221335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32</a:t>
            </a:fld>
            <a:endParaRPr lang="en-US" dirty="0"/>
          </a:p>
        </p:txBody>
      </p:sp>
    </p:spTree>
    <p:extLst>
      <p:ext uri="{BB962C8B-B14F-4D97-AF65-F5344CB8AC3E}">
        <p14:creationId xmlns:p14="http://schemas.microsoft.com/office/powerpoint/2010/main" val="34646260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33</a:t>
            </a:fld>
            <a:endParaRPr lang="en-US"/>
          </a:p>
        </p:txBody>
      </p:sp>
    </p:spTree>
    <p:extLst>
      <p:ext uri="{BB962C8B-B14F-4D97-AF65-F5344CB8AC3E}">
        <p14:creationId xmlns:p14="http://schemas.microsoft.com/office/powerpoint/2010/main" val="16881658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34</a:t>
            </a:fld>
            <a:endParaRPr lang="en-US" dirty="0"/>
          </a:p>
        </p:txBody>
      </p:sp>
    </p:spTree>
    <p:extLst>
      <p:ext uri="{BB962C8B-B14F-4D97-AF65-F5344CB8AC3E}">
        <p14:creationId xmlns:p14="http://schemas.microsoft.com/office/powerpoint/2010/main" val="42930768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This was kind of “hippy-</a:t>
            </a:r>
            <a:r>
              <a:rPr lang="en-US" sz="1200" dirty="0" err="1"/>
              <a:t>ish</a:t>
            </a:r>
            <a:r>
              <a:rPr lang="en-US" sz="1200" dirty="0"/>
              <a:t>” and egalitarian in its day… quite controversial in its day</a:t>
            </a:r>
          </a:p>
          <a:p>
            <a:r>
              <a:rPr lang="en-US" sz="1200" dirty="0"/>
              <a:t>“Everyone is a team member and is responsible for the work getting done”… we don’t need no titles or positions… self-organizing… we will make our own commitments… transparency (let’s share the information)… flexible/organic teams, organic architecture (minimal documentation/standards)… no contracts (let’s talk it over)</a:t>
            </a:r>
          </a:p>
          <a:p>
            <a:endParaRPr lang="en-US" sz="1200" dirty="0"/>
          </a:p>
          <a:p>
            <a:r>
              <a:rPr lang="en-US" sz="1200" dirty="0"/>
              <a:t>The flip side:</a:t>
            </a:r>
          </a:p>
          <a:p>
            <a:pPr marL="171450" indent="-171450">
              <a:buFont typeface="Arial" panose="020B0604020202020204" pitchFamily="34" charset="0"/>
              <a:buChar char="•"/>
            </a:pPr>
            <a:r>
              <a:rPr lang="en-US" sz="1200" dirty="0"/>
              <a:t>We will actively and voluntarily play important roles on our team</a:t>
            </a:r>
          </a:p>
          <a:p>
            <a:pPr marL="171450" indent="-171450">
              <a:buFont typeface="Arial" panose="020B0604020202020204" pitchFamily="34" charset="0"/>
              <a:buChar char="•"/>
            </a:pPr>
            <a:r>
              <a:rPr lang="en-US" sz="1200" dirty="0"/>
              <a:t>The rules (rituals) that we do have… we WILL follow</a:t>
            </a:r>
          </a:p>
          <a:p>
            <a:pPr marL="171450" indent="-171450">
              <a:buFont typeface="Arial" panose="020B0604020202020204" pitchFamily="34" charset="0"/>
              <a:buChar char="•"/>
            </a:pPr>
            <a:r>
              <a:rPr lang="en-US" sz="1200" dirty="0"/>
              <a:t>We will create, demo, and release working software/products</a:t>
            </a:r>
          </a:p>
          <a:p>
            <a:pPr marL="171450" indent="-171450">
              <a:buFont typeface="Arial" panose="020B0604020202020204" pitchFamily="34" charset="0"/>
              <a:buChar char="•"/>
            </a:pPr>
            <a:r>
              <a:rPr lang="en-US" sz="1200" dirty="0"/>
              <a:t>We will utilize practical processes, tools, documentation, and planning</a:t>
            </a:r>
          </a:p>
          <a:p>
            <a:pPr marL="171450" indent="-171450">
              <a:buFont typeface="Arial" panose="020B0604020202020204" pitchFamily="34" charset="0"/>
              <a:buChar char="•"/>
            </a:pPr>
            <a:r>
              <a:rPr lang="en-US" sz="1200" dirty="0"/>
              <a:t>When we make commitments, we will live up to those commitments… as a team (“No winners on a losing team, and no losers on a winning team”)</a:t>
            </a:r>
          </a:p>
          <a:p>
            <a:pPr marL="171450" indent="-171450">
              <a:buFont typeface="Arial" panose="020B0604020202020204" pitchFamily="34" charset="0"/>
              <a:buChar char="•"/>
            </a:pPr>
            <a:r>
              <a:rPr lang="en-US" sz="1200" dirty="0"/>
              <a:t>We will be responsive and continuously improve (Retrospectives)</a:t>
            </a:r>
          </a:p>
          <a:p>
            <a:pPr marL="171450" indent="-171450">
              <a:buFont typeface="Arial" panose="020B0604020202020204" pitchFamily="34" charset="0"/>
              <a:buChar char="•"/>
            </a:pPr>
            <a:r>
              <a:rPr lang="en-US" sz="1200" dirty="0"/>
              <a:t>We will be transparent with how WE work and share our information</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4</a:t>
            </a:fld>
            <a:endParaRPr lang="en-US"/>
          </a:p>
        </p:txBody>
      </p:sp>
    </p:spTree>
    <p:extLst>
      <p:ext uri="{BB962C8B-B14F-4D97-AF65-F5344CB8AC3E}">
        <p14:creationId xmlns:p14="http://schemas.microsoft.com/office/powerpoint/2010/main" val="11994898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35</a:t>
            </a:fld>
            <a:endParaRPr lang="en-US"/>
          </a:p>
        </p:txBody>
      </p:sp>
    </p:spTree>
    <p:extLst>
      <p:ext uri="{BB962C8B-B14F-4D97-AF65-F5344CB8AC3E}">
        <p14:creationId xmlns:p14="http://schemas.microsoft.com/office/powerpoint/2010/main" val="10028001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38</a:t>
            </a:fld>
            <a:endParaRPr lang="en-US"/>
          </a:p>
        </p:txBody>
      </p:sp>
    </p:spTree>
    <p:extLst>
      <p:ext uri="{BB962C8B-B14F-4D97-AF65-F5344CB8AC3E}">
        <p14:creationId xmlns:p14="http://schemas.microsoft.com/office/powerpoint/2010/main" val="22371626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39</a:t>
            </a:fld>
            <a:endParaRPr lang="en-US"/>
          </a:p>
        </p:txBody>
      </p:sp>
    </p:spTree>
    <p:extLst>
      <p:ext uri="{BB962C8B-B14F-4D97-AF65-F5344CB8AC3E}">
        <p14:creationId xmlns:p14="http://schemas.microsoft.com/office/powerpoint/2010/main" val="16442632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t>Agile Team Commitments</a:t>
            </a:r>
          </a:p>
          <a:p>
            <a:pPr marL="0" indent="0">
              <a:buNone/>
            </a:pPr>
            <a:r>
              <a:rPr lang="en-US" sz="1200" dirty="0"/>
              <a:t>Everyone is a team member and is responsible for the work getting done</a:t>
            </a:r>
          </a:p>
          <a:p>
            <a:pPr marL="0" indent="0">
              <a:buNone/>
            </a:pPr>
            <a:r>
              <a:rPr lang="en-US" sz="1200" dirty="0"/>
              <a:t>we don’t need no titles or positions</a:t>
            </a:r>
          </a:p>
          <a:p>
            <a:pPr marL="0" indent="0">
              <a:buNone/>
            </a:pPr>
            <a:r>
              <a:rPr lang="en-US" sz="1200" dirty="0"/>
              <a:t>self-organizing</a:t>
            </a:r>
          </a:p>
          <a:p>
            <a:pPr marL="0" indent="0">
              <a:buNone/>
            </a:pPr>
            <a:r>
              <a:rPr lang="en-US" sz="1200" dirty="0"/>
              <a:t>we will make our own commitments</a:t>
            </a:r>
          </a:p>
          <a:p>
            <a:pPr marL="0" indent="0">
              <a:buNone/>
            </a:pPr>
            <a:r>
              <a:rPr lang="en-US" sz="1200" dirty="0"/>
              <a:t>transparency (let’s share the information)</a:t>
            </a:r>
          </a:p>
          <a:p>
            <a:pPr marL="0" indent="0">
              <a:buNone/>
            </a:pPr>
            <a:r>
              <a:rPr lang="en-US" sz="1200" dirty="0"/>
              <a:t>flexible/organic teams, organic architecture (minimal appropriate documentation/standards)</a:t>
            </a:r>
          </a:p>
          <a:p>
            <a:pPr marL="0" indent="0">
              <a:buNone/>
            </a:pPr>
            <a:r>
              <a:rPr lang="en-US" sz="1200" dirty="0"/>
              <a:t>no contracts (let’s talk it over)</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5</a:t>
            </a:fld>
            <a:endParaRPr lang="en-US"/>
          </a:p>
        </p:txBody>
      </p:sp>
    </p:spTree>
    <p:extLst>
      <p:ext uri="{BB962C8B-B14F-4D97-AF65-F5344CB8AC3E}">
        <p14:creationId xmlns:p14="http://schemas.microsoft.com/office/powerpoint/2010/main" val="16465191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 roles exist like developer, tester, etc.</a:t>
            </a:r>
          </a:p>
          <a:p>
            <a:r>
              <a:rPr lang="en-US" dirty="0"/>
              <a:t>Individuals are expected to play multiple roles as needed. </a:t>
            </a:r>
          </a:p>
          <a:p>
            <a:endParaRPr lang="en-US" dirty="0"/>
          </a:p>
          <a:p>
            <a:r>
              <a:rPr lang="en-US" dirty="0"/>
              <a:t>Three Artifacts:</a:t>
            </a:r>
          </a:p>
          <a:p>
            <a:pPr marL="228600" indent="-228600">
              <a:buFont typeface="+mj-lt"/>
              <a:buAutoNum type="arabicPeriod"/>
            </a:pPr>
            <a:r>
              <a:rPr lang="en-US" dirty="0"/>
              <a:t>Product Backlog</a:t>
            </a:r>
          </a:p>
          <a:p>
            <a:pPr marL="228600" indent="-228600">
              <a:buFont typeface="+mj-lt"/>
              <a:buAutoNum type="arabicPeriod"/>
            </a:pPr>
            <a:r>
              <a:rPr lang="en-US" dirty="0"/>
              <a:t>User Stories</a:t>
            </a:r>
          </a:p>
          <a:p>
            <a:pPr marL="228600" indent="-228600">
              <a:buFont typeface="+mj-lt"/>
              <a:buAutoNum type="arabicPeriod"/>
            </a:pPr>
            <a:r>
              <a:rPr lang="en-US" dirty="0"/>
              <a:t>Burndown Chart</a:t>
            </a:r>
          </a:p>
          <a:p>
            <a:pPr marL="0" indent="0">
              <a:buFont typeface="+mj-lt"/>
              <a:buNone/>
            </a:pPr>
            <a:endParaRPr lang="en-US" dirty="0"/>
          </a:p>
          <a:p>
            <a:pPr marL="0" indent="0">
              <a:buFont typeface="+mj-lt"/>
              <a:buNone/>
            </a:pPr>
            <a:r>
              <a:rPr lang="en-US" dirty="0"/>
              <a:t>Three Rituals:</a:t>
            </a:r>
          </a:p>
          <a:p>
            <a:pPr marL="228600" indent="-228600">
              <a:buFont typeface="+mj-lt"/>
              <a:buAutoNum type="arabicPeriod"/>
            </a:pPr>
            <a:r>
              <a:rPr lang="en-US" dirty="0"/>
              <a:t>Sprint Planning</a:t>
            </a:r>
          </a:p>
          <a:p>
            <a:pPr marL="228600" indent="-228600">
              <a:buFont typeface="+mj-lt"/>
              <a:buAutoNum type="arabicPeriod"/>
            </a:pPr>
            <a:r>
              <a:rPr lang="en-US" dirty="0"/>
              <a:t>Daily Scrum</a:t>
            </a:r>
          </a:p>
          <a:p>
            <a:pPr marL="228600" indent="-228600">
              <a:buFont typeface="+mj-lt"/>
              <a:buAutoNum type="arabicPeriod"/>
            </a:pPr>
            <a:r>
              <a:rPr lang="en-US" dirty="0"/>
              <a:t>Sprint Review or Retrospective</a:t>
            </a:r>
          </a:p>
        </p:txBody>
      </p:sp>
      <p:sp>
        <p:nvSpPr>
          <p:cNvPr id="4" name="Slide Number Placeholder 3"/>
          <p:cNvSpPr>
            <a:spLocks noGrp="1"/>
          </p:cNvSpPr>
          <p:nvPr>
            <p:ph type="sldNum" sz="quarter" idx="5"/>
          </p:nvPr>
        </p:nvSpPr>
        <p:spPr/>
        <p:txBody>
          <a:bodyPr/>
          <a:lstStyle/>
          <a:p>
            <a:fld id="{35A4D32B-0177-4B34-AE20-6C72705619FE}" type="slidenum">
              <a:rPr lang="en-US" smtClean="0"/>
              <a:t>6</a:t>
            </a:fld>
            <a:endParaRPr lang="en-US"/>
          </a:p>
        </p:txBody>
      </p:sp>
    </p:spTree>
    <p:extLst>
      <p:ext uri="{BB962C8B-B14F-4D97-AF65-F5344CB8AC3E}">
        <p14:creationId xmlns:p14="http://schemas.microsoft.com/office/powerpoint/2010/main" val="28522457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7</a:t>
            </a:fld>
            <a:endParaRPr lang="en-US"/>
          </a:p>
        </p:txBody>
      </p:sp>
    </p:spTree>
    <p:extLst>
      <p:ext uri="{BB962C8B-B14F-4D97-AF65-F5344CB8AC3E}">
        <p14:creationId xmlns:p14="http://schemas.microsoft.com/office/powerpoint/2010/main" val="1550175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10</a:t>
            </a:fld>
            <a:endParaRPr lang="en-US" dirty="0"/>
          </a:p>
        </p:txBody>
      </p:sp>
    </p:spTree>
    <p:extLst>
      <p:ext uri="{BB962C8B-B14F-4D97-AF65-F5344CB8AC3E}">
        <p14:creationId xmlns:p14="http://schemas.microsoft.com/office/powerpoint/2010/main" val="31483167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11</a:t>
            </a:fld>
            <a:endParaRPr lang="en-US" dirty="0"/>
          </a:p>
        </p:txBody>
      </p:sp>
    </p:spTree>
    <p:extLst>
      <p:ext uri="{BB962C8B-B14F-4D97-AF65-F5344CB8AC3E}">
        <p14:creationId xmlns:p14="http://schemas.microsoft.com/office/powerpoint/2010/main" val="24209809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12</a:t>
            </a:fld>
            <a:endParaRPr lang="en-US" dirty="0"/>
          </a:p>
        </p:txBody>
      </p:sp>
    </p:spTree>
    <p:extLst>
      <p:ext uri="{BB962C8B-B14F-4D97-AF65-F5344CB8AC3E}">
        <p14:creationId xmlns:p14="http://schemas.microsoft.com/office/powerpoint/2010/main" val="37450160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379CA-5593-44B9-9585-5A7B08973D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AE673A-A12E-4EAE-AAEE-1D8C33B979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310A690-A5A9-42A5-957B-F20434309F0A}"/>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5" name="Footer Placeholder 4">
            <a:extLst>
              <a:ext uri="{FF2B5EF4-FFF2-40B4-BE49-F238E27FC236}">
                <a16:creationId xmlns:a16="http://schemas.microsoft.com/office/drawing/2014/main" id="{32148F73-40C8-4265-B665-988DFC4EDD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F18BEF-A0EA-4B00-B92A-31BD5EA07360}"/>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822704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F0A69-0A96-4408-918B-852C238896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68B5C5-5982-4F25-BF80-70A68DCD790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71C0DD-D1D4-451C-BF1E-F37CA37CC2C3}"/>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5" name="Footer Placeholder 4">
            <a:extLst>
              <a:ext uri="{FF2B5EF4-FFF2-40B4-BE49-F238E27FC236}">
                <a16:creationId xmlns:a16="http://schemas.microsoft.com/office/drawing/2014/main" id="{EACD31F2-3E3C-47BF-8B74-C37BA0DD16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D0682A-A511-4060-AAD3-319915F8335F}"/>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1184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BE9592-4564-44CF-B146-ABA3624CF6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9E50E9-A590-46E1-B22A-4BA751B758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A8E949-42D9-4FCC-AAF3-EFB914BE717A}"/>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5" name="Footer Placeholder 4">
            <a:extLst>
              <a:ext uri="{FF2B5EF4-FFF2-40B4-BE49-F238E27FC236}">
                <a16:creationId xmlns:a16="http://schemas.microsoft.com/office/drawing/2014/main" id="{9543ABB1-B5C4-4B83-BF75-02D3BBA001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972D29-A262-47C0-9FDC-2EE0780D1345}"/>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032770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B57A-183D-4B36-9232-552CD47950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00C98B-E3AB-45A4-A3E1-FF422E2850D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7B8398-2635-4C1D-9564-19BA39C32F70}"/>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5" name="Footer Placeholder 4">
            <a:extLst>
              <a:ext uri="{FF2B5EF4-FFF2-40B4-BE49-F238E27FC236}">
                <a16:creationId xmlns:a16="http://schemas.microsoft.com/office/drawing/2014/main" id="{A27A9543-AD96-46BC-8DF7-8D3A431CC8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D41951-E228-421B-B28B-A22DED09D09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60182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56655-2C75-4449-B634-FB2919A1E58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2D49C01-BA41-4848-89BE-AEBD93EC17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F384383-F8B1-435B-BBF7-82BF7331507D}"/>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5" name="Footer Placeholder 4">
            <a:extLst>
              <a:ext uri="{FF2B5EF4-FFF2-40B4-BE49-F238E27FC236}">
                <a16:creationId xmlns:a16="http://schemas.microsoft.com/office/drawing/2014/main" id="{4ABBF78A-8E6A-4777-828A-7D4D21D80F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FC4756-2709-41FD-88D4-E95D85649D1E}"/>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52750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11BDA-7A16-461F-9C8A-4B7C940EE7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F7449F-FB5B-4BA4-86FD-F61EAFAC92A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28406EE-9A59-4BAD-AF1C-D47A03001A3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74744E-2FCD-4385-BC54-467012E272A2}"/>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6" name="Footer Placeholder 5">
            <a:extLst>
              <a:ext uri="{FF2B5EF4-FFF2-40B4-BE49-F238E27FC236}">
                <a16:creationId xmlns:a16="http://schemas.microsoft.com/office/drawing/2014/main" id="{1341EDA2-C9E2-4C4E-A16E-24760B7793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D5CB8C-065A-4771-8014-F924C9A76A29}"/>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112077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4F573-D3B3-41CF-83F4-FB0F164745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F6BC6E-3A34-4FC8-9590-CFFCBE7A4D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AE2EE51-3653-4E27-A438-2A59EB99932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971A0ED-D53F-4A9D-9260-E6196201DE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58D368D-018B-4D8D-97BA-7EA4B5A103D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6B6CC1-883C-4C1E-9BAD-C19C13B698BF}"/>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8" name="Footer Placeholder 7">
            <a:extLst>
              <a:ext uri="{FF2B5EF4-FFF2-40B4-BE49-F238E27FC236}">
                <a16:creationId xmlns:a16="http://schemas.microsoft.com/office/drawing/2014/main" id="{B3E1A70F-1E03-456D-8F68-D9D440D95CC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F6B607-F078-4C1F-A38F-1D01E07470E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334832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338F5-2814-457A-B867-83EA39B6DA6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AF6261F-9A9E-4B99-B9FE-B00381CB4B6D}"/>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4" name="Footer Placeholder 3">
            <a:extLst>
              <a:ext uri="{FF2B5EF4-FFF2-40B4-BE49-F238E27FC236}">
                <a16:creationId xmlns:a16="http://schemas.microsoft.com/office/drawing/2014/main" id="{CFE28554-E12A-4C0E-A2CD-1F7E7901DA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5EDE96-8BAE-4BD2-8359-AB9A4F1DB55A}"/>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935340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E4D235-B521-434F-9C3A-7CE875F02BD6}"/>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3" name="Footer Placeholder 2">
            <a:extLst>
              <a:ext uri="{FF2B5EF4-FFF2-40B4-BE49-F238E27FC236}">
                <a16:creationId xmlns:a16="http://schemas.microsoft.com/office/drawing/2014/main" id="{91DEB77C-E2C4-4B20-ADA3-6063C1E315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30CBED-9E87-451E-B4D8-6D08340CF5D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964749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AF71D-6F99-4644-9C32-F273FFE40D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BD05EF-C2B9-456F-8835-AC3B30EC3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87F5425-39B1-448C-8C09-17379C3757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E4BA82B-3112-4EFF-AC26-2E5364247771}"/>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6" name="Footer Placeholder 5">
            <a:extLst>
              <a:ext uri="{FF2B5EF4-FFF2-40B4-BE49-F238E27FC236}">
                <a16:creationId xmlns:a16="http://schemas.microsoft.com/office/drawing/2014/main" id="{1F906351-6F3F-4F91-83A9-98E77363B5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2C2999-BD87-4680-BD2C-CB3D582E63FD}"/>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929077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50D97-8169-48FD-9147-8032374DD1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4B0208-ECE4-4EC6-8863-4F0A678DCC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318575-E703-4582-85F8-8E9B25B799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B162DF0-4906-4B3E-BFDB-1D097C8B911A}"/>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6" name="Footer Placeholder 5">
            <a:extLst>
              <a:ext uri="{FF2B5EF4-FFF2-40B4-BE49-F238E27FC236}">
                <a16:creationId xmlns:a16="http://schemas.microsoft.com/office/drawing/2014/main" id="{519B56B4-594C-41A7-9BB0-DDD2A8B01B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B95E30-F343-40B8-BCB6-C1A66C3E74C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175478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BE1329-2699-44E1-85C9-6B4F2B3C38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740CC9-D7DA-4EED-A52B-F8230F3131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75B572-3054-4639-B241-E9DD972373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52E0E1-344B-4E26-B5AD-CE86AB802485}" type="datetimeFigureOut">
              <a:rPr lang="en-US" smtClean="0"/>
              <a:t>1/20/20</a:t>
            </a:fld>
            <a:endParaRPr lang="en-US"/>
          </a:p>
        </p:txBody>
      </p:sp>
      <p:sp>
        <p:nvSpPr>
          <p:cNvPr id="5" name="Footer Placeholder 4">
            <a:extLst>
              <a:ext uri="{FF2B5EF4-FFF2-40B4-BE49-F238E27FC236}">
                <a16:creationId xmlns:a16="http://schemas.microsoft.com/office/drawing/2014/main" id="{D5787CDE-CC99-473F-8F62-749AA3E6D1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D96558F-BCFA-4DF9-8CEB-3521E11E99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5900C9-C1B7-4F1C-92F7-17C30857463A}" type="slidenum">
              <a:rPr lang="en-US" smtClean="0"/>
              <a:t>‹#›</a:t>
            </a:fld>
            <a:endParaRPr lang="en-US"/>
          </a:p>
        </p:txBody>
      </p:sp>
    </p:spTree>
    <p:extLst>
      <p:ext uri="{BB962C8B-B14F-4D97-AF65-F5344CB8AC3E}">
        <p14:creationId xmlns:p14="http://schemas.microsoft.com/office/powerpoint/2010/main" val="3021765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www.theregister.co.uk/2018/05/08/windows_notepad_unix_linux_macos/"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thenewstack.io/spaces-vs-tabs-a-20-year-debate-and-now-this-what-the-hell-is-wrong-with-go/"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hyperlink" Target="http://www.slate.com/articles/technology/technology/2011/01/space_invaders.html"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s://en.wikipedia.org/wiki/Documentation_generator" TargetMode="External"/><Relationship Id="rId2" Type="http://schemas.openxmlformats.org/officeDocument/2006/relationships/hyperlink" Target="https://en.wikipedia.org/wiki/Javadoc" TargetMode="External"/><Relationship Id="rId1" Type="http://schemas.openxmlformats.org/officeDocument/2006/relationships/slideLayout" Target="../slideLayouts/slideLayout2.xml"/><Relationship Id="rId5" Type="http://schemas.openxmlformats.org/officeDocument/2006/relationships/hyperlink" Target="https://en.wikipedia.org/wiki/Javadoc#cite_note-6" TargetMode="External"/><Relationship Id="rId4" Type="http://schemas.openxmlformats.org/officeDocument/2006/relationships/hyperlink" Target="https://en.wikipedia.org/wiki/Javadoc#cite_note-5"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youtube.com/watch?v=9TycLR0TqFA"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file:///./commons.wikimedia.org/w/index.php" TargetMode="External"/><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hyperlink" Target="https://commons.wikimedia.org/w/index.php?curid=44894952" TargetMode="External"/><Relationship Id="rId4" Type="http://schemas.openxmlformats.org/officeDocument/2006/relationships/hyperlink" Target="https://creativecommons.org/licenses/by-sa/4.0"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Object-Oriented Programming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rmAutofit fontScale="92500" lnSpcReduction="20000"/>
          </a:bodyPr>
          <a:lstStyle/>
          <a:p>
            <a:pPr marL="0" indent="0">
              <a:buNone/>
            </a:pPr>
            <a:r>
              <a:rPr lang="en-US" sz="2200" dirty="0"/>
              <a:t>Agenda for Tuesday, January 22</a:t>
            </a:r>
            <a:r>
              <a:rPr lang="en-US" sz="2200" baseline="30000" dirty="0"/>
              <a:t>nd</a:t>
            </a:r>
            <a:r>
              <a:rPr lang="en-US" sz="2200" dirty="0"/>
              <a:t> at 2pm CT:</a:t>
            </a:r>
          </a:p>
          <a:p>
            <a:pPr marL="457200" indent="-457200">
              <a:buFont typeface="+mj-lt"/>
              <a:buAutoNum type="arabicPeriod"/>
            </a:pPr>
            <a:r>
              <a:rPr lang="en-US" sz="2200" dirty="0"/>
              <a:t>Assignment </a:t>
            </a:r>
          </a:p>
          <a:p>
            <a:pPr marL="457200" indent="-457200">
              <a:buFont typeface="+mj-lt"/>
              <a:buAutoNum type="arabicPeriod"/>
            </a:pPr>
            <a:r>
              <a:rPr lang="en-US" sz="2200" dirty="0"/>
              <a:t>Friendly Conversation Topic</a:t>
            </a:r>
          </a:p>
          <a:p>
            <a:pPr marL="457200" indent="-457200">
              <a:buFont typeface="+mj-lt"/>
              <a:buAutoNum type="arabicPeriod"/>
            </a:pPr>
            <a:r>
              <a:rPr lang="en-US" sz="2200" dirty="0"/>
              <a:t>Scrum Roles, Rituals, and Artifacts </a:t>
            </a:r>
          </a:p>
          <a:p>
            <a:pPr marL="457200" indent="-457200">
              <a:buFont typeface="+mj-lt"/>
              <a:buAutoNum type="arabicPeriod"/>
            </a:pPr>
            <a:r>
              <a:rPr lang="en-US" sz="2200" dirty="0"/>
              <a:t>Introductions*</a:t>
            </a:r>
          </a:p>
          <a:p>
            <a:pPr marL="457200" indent="-457200">
              <a:buFont typeface="+mj-lt"/>
              <a:buAutoNum type="arabicPeriod"/>
            </a:pPr>
            <a:r>
              <a:rPr lang="en-US" sz="2200" dirty="0"/>
              <a:t>Course Overview</a:t>
            </a:r>
          </a:p>
          <a:p>
            <a:pPr marL="457200" indent="-457200">
              <a:buFont typeface="+mj-lt"/>
              <a:buAutoNum type="arabicPeriod"/>
            </a:pPr>
            <a:r>
              <a:rPr lang="en-US" sz="2200" dirty="0"/>
              <a:t>Review Course Syllabus</a:t>
            </a:r>
          </a:p>
          <a:p>
            <a:pPr marL="457200" indent="-457200">
              <a:buFont typeface="+mj-lt"/>
              <a:buAutoNum type="arabicPeriod"/>
            </a:pPr>
            <a:r>
              <a:rPr lang="en-US" sz="2200" dirty="0"/>
              <a:t>Assignments for Next Class</a:t>
            </a:r>
          </a:p>
          <a:p>
            <a:pPr marL="457200" indent="-457200">
              <a:buFont typeface="+mj-lt"/>
              <a:buAutoNum type="arabicPeriod"/>
            </a:pPr>
            <a:r>
              <a:rPr lang="en-US" sz="2200" dirty="0"/>
              <a:t>Preview Week 1 / Sprint 1 Activities &amp; Assignments</a:t>
            </a:r>
          </a:p>
          <a:p>
            <a:pPr marL="457200" indent="-457200">
              <a:buFont typeface="+mj-lt"/>
              <a:buAutoNum type="arabicPeriod"/>
            </a:pPr>
            <a:r>
              <a:rPr lang="en-US" sz="2200" dirty="0"/>
              <a:t>Lab… starting no later than 2:45pm CT</a:t>
            </a:r>
          </a:p>
          <a:p>
            <a:pPr marL="0" indent="0">
              <a:buNone/>
            </a:pPr>
            <a:endParaRPr lang="en-US" sz="2200" dirty="0"/>
          </a:p>
          <a:p>
            <a:pPr marL="0" indent="0">
              <a:buNone/>
            </a:pPr>
            <a:r>
              <a:rPr lang="en-US" sz="2200" dirty="0"/>
              <a:t>Discussion &amp; Questions welcome at any time… please be present with no phones or email during our time together</a:t>
            </a: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17580555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9"/>
            <a:ext cx="10718950" cy="3243124"/>
          </a:xfrm>
        </p:spPr>
        <p:txBody>
          <a:bodyPr>
            <a:noAutofit/>
          </a:bodyPr>
          <a:lstStyle/>
          <a:p>
            <a:pPr marL="0" indent="0">
              <a:buNone/>
            </a:pPr>
            <a:r>
              <a:rPr lang="en-US" sz="1800" dirty="0"/>
              <a:t>As A Scrum Team:</a:t>
            </a:r>
          </a:p>
          <a:p>
            <a:pPr marL="457200" indent="-457200">
              <a:buFont typeface="+mj-lt"/>
              <a:buAutoNum type="arabicPeriod"/>
            </a:pPr>
            <a:r>
              <a:rPr lang="en-US" sz="1800" dirty="0"/>
              <a:t>Results of last Office 365 challenge</a:t>
            </a:r>
          </a:p>
          <a:p>
            <a:pPr marL="457200" indent="-457200">
              <a:buFont typeface="+mj-lt"/>
              <a:buAutoNum type="arabicPeriod"/>
            </a:pPr>
            <a:r>
              <a:rPr lang="en-US" sz="1800" dirty="0"/>
              <a:t>Identify today’s OOP topic speaker for the day (not the scrum master)</a:t>
            </a:r>
          </a:p>
          <a:p>
            <a:pPr marL="457200" indent="-457200">
              <a:buFont typeface="+mj-lt"/>
              <a:buAutoNum type="arabicPeriod"/>
            </a:pPr>
            <a:r>
              <a:rPr lang="en-US" sz="1800" dirty="0"/>
              <a:t>Review the “Big Three” Object-Oriented Concepts</a:t>
            </a:r>
          </a:p>
          <a:p>
            <a:pPr marL="457200" indent="-457200">
              <a:buFont typeface="+mj-lt"/>
              <a:buAutoNum type="arabicPeriod"/>
            </a:pPr>
            <a:r>
              <a:rPr lang="en-US" sz="1800" dirty="0"/>
              <a:t>Answer the question, “What is the difference between Implementation Inheritance and Interface Inheritance?”</a:t>
            </a:r>
          </a:p>
          <a:p>
            <a:pPr marL="457200" indent="-457200">
              <a:buFont typeface="+mj-lt"/>
              <a:buAutoNum type="arabicPeriod"/>
            </a:pPr>
            <a:r>
              <a:rPr lang="en-US" sz="1800" dirty="0"/>
              <a:t>Analyze  Programming Assignment 1, Quiz 1, and Discussion Board 1 and document any questions</a:t>
            </a:r>
          </a:p>
          <a:p>
            <a:pPr marL="457200" indent="-457200">
              <a:buFont typeface="+mj-lt"/>
              <a:buAutoNum type="arabicPeriod"/>
            </a:pPr>
            <a:r>
              <a:rPr lang="en-US" sz="1800" dirty="0"/>
              <a:t>Complete Discussion Board 1</a:t>
            </a:r>
          </a:p>
          <a:p>
            <a:pPr marL="457200" indent="-457200">
              <a:buFont typeface="+mj-lt"/>
              <a:buAutoNum type="arabicPeriod"/>
            </a:pPr>
            <a:r>
              <a:rPr lang="en-US" sz="1800" dirty="0"/>
              <a:t>Complete you first attempt at Quiz 1... you can take it again later</a:t>
            </a:r>
          </a:p>
          <a:p>
            <a:pPr marL="457200" indent="-457200">
              <a:buFont typeface="+mj-lt"/>
              <a:buAutoNum type="arabicPeriod"/>
            </a:pPr>
            <a:endParaRPr lang="en-US" sz="1800" dirty="0"/>
          </a:p>
        </p:txBody>
      </p:sp>
      <p:sp>
        <p:nvSpPr>
          <p:cNvPr id="4" name="Rectangle 3">
            <a:extLst>
              <a:ext uri="{FF2B5EF4-FFF2-40B4-BE49-F238E27FC236}">
                <a16:creationId xmlns:a16="http://schemas.microsoft.com/office/drawing/2014/main" id="{26BADDFD-9BE3-0244-AE69-52D2BB47696A}"/>
              </a:ext>
            </a:extLst>
          </p:cNvPr>
          <p:cNvSpPr/>
          <p:nvPr/>
        </p:nvSpPr>
        <p:spPr>
          <a:xfrm>
            <a:off x="838200" y="4649423"/>
            <a:ext cx="10515600" cy="1754326"/>
          </a:xfrm>
          <a:prstGeom prst="rect">
            <a:avLst/>
          </a:prstGeom>
        </p:spPr>
        <p:txBody>
          <a:bodyPr wrap="square">
            <a:spAutoFit/>
          </a:bodyPr>
          <a:lstStyle/>
          <a:p>
            <a:r>
              <a:rPr lang="en-US" u="sng" dirty="0"/>
              <a:t>Team Report Out Guidelines</a:t>
            </a:r>
          </a:p>
          <a:p>
            <a:r>
              <a:rPr lang="en-US" dirty="0"/>
              <a:t>Scrum Master will </a:t>
            </a:r>
            <a:r>
              <a:rPr lang="en-US" u="sng" dirty="0"/>
              <a:t>stand up, give your name, your team name</a:t>
            </a:r>
            <a:r>
              <a:rPr lang="en-US" dirty="0"/>
              <a:t>, and briefly answer the following questions:</a:t>
            </a:r>
          </a:p>
          <a:p>
            <a:pPr marL="514350" indent="-514350">
              <a:buFont typeface="+mj-lt"/>
              <a:buAutoNum type="alphaLcParenR"/>
            </a:pPr>
            <a:r>
              <a:rPr lang="en-US" dirty="0"/>
              <a:t>What did you accomplish since the last meeting? And what will you be working on until the next meeting?</a:t>
            </a:r>
          </a:p>
          <a:p>
            <a:pPr marL="514350" indent="-514350">
              <a:buFont typeface="+mj-lt"/>
              <a:buAutoNum type="alphaLcParenR"/>
            </a:pPr>
            <a:r>
              <a:rPr lang="en-US" dirty="0"/>
              <a:t>Is the team committed to completing assignments? All/Most/Some</a:t>
            </a:r>
          </a:p>
          <a:p>
            <a:pPr marL="514350" indent="-514350">
              <a:buFont typeface="+mj-lt"/>
              <a:buAutoNum type="alphaLcParenR"/>
            </a:pPr>
            <a:r>
              <a:rPr lang="en-US" dirty="0"/>
              <a:t>What is getting in your way or keeping you from completing the assignments?</a:t>
            </a:r>
          </a:p>
        </p:txBody>
      </p:sp>
    </p:spTree>
    <p:extLst>
      <p:ext uri="{BB962C8B-B14F-4D97-AF65-F5344CB8AC3E}">
        <p14:creationId xmlns:p14="http://schemas.microsoft.com/office/powerpoint/2010/main" val="2570716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4951" y="3025490"/>
            <a:ext cx="10013049" cy="807019"/>
          </a:xfrm>
        </p:spPr>
        <p:txBody>
          <a:bodyPr anchor="ctr">
            <a:noAutofit/>
          </a:bodyPr>
          <a:lstStyle/>
          <a:p>
            <a:r>
              <a:rPr lang="en-US" sz="4800" dirty="0"/>
              <a:t>Results from:</a:t>
            </a:r>
            <a:br>
              <a:rPr lang="en-US" sz="4800" dirty="0"/>
            </a:br>
            <a:br>
              <a:rPr lang="en-US" sz="2800" dirty="0"/>
            </a:br>
            <a:r>
              <a:rPr lang="en-US" sz="2800" dirty="0"/>
              <a:t>Any Volunteers to try to set up GitHub </a:t>
            </a:r>
            <a:br>
              <a:rPr lang="en-US" sz="2800" dirty="0"/>
            </a:br>
            <a:r>
              <a:rPr lang="en-US" sz="2800" dirty="0"/>
              <a:t>using Office 365 Login Credentials?</a:t>
            </a:r>
            <a:br>
              <a:rPr lang="en-US" sz="2800" dirty="0"/>
            </a:br>
            <a:r>
              <a:rPr lang="en-US" sz="2800" dirty="0"/>
              <a:t>… stop up after class. </a:t>
            </a:r>
          </a:p>
        </p:txBody>
      </p:sp>
    </p:spTree>
    <p:extLst>
      <p:ext uri="{BB962C8B-B14F-4D97-AF65-F5344CB8AC3E}">
        <p14:creationId xmlns:p14="http://schemas.microsoft.com/office/powerpoint/2010/main" val="16504771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4951" y="3025490"/>
            <a:ext cx="10013049" cy="807019"/>
          </a:xfrm>
        </p:spPr>
        <p:txBody>
          <a:bodyPr anchor="ctr">
            <a:noAutofit/>
          </a:bodyPr>
          <a:lstStyle/>
          <a:p>
            <a:r>
              <a:rPr lang="en-US" sz="4800" dirty="0"/>
              <a:t>Wrap-up and </a:t>
            </a:r>
            <a:br>
              <a:rPr lang="en-US" sz="4800" dirty="0"/>
            </a:br>
            <a:r>
              <a:rPr lang="en-US" sz="4800" dirty="0"/>
              <a:t>Final Questions/Comments</a:t>
            </a:r>
            <a:r>
              <a:rPr lang="en-US" sz="2800" dirty="0"/>
              <a:t> </a:t>
            </a:r>
          </a:p>
        </p:txBody>
      </p:sp>
    </p:spTree>
    <p:extLst>
      <p:ext uri="{BB962C8B-B14F-4D97-AF65-F5344CB8AC3E}">
        <p14:creationId xmlns:p14="http://schemas.microsoft.com/office/powerpoint/2010/main" val="7869599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a:t>
            </a:r>
          </a:p>
        </p:txBody>
      </p:sp>
    </p:spTree>
    <p:extLst>
      <p:ext uri="{BB962C8B-B14F-4D97-AF65-F5344CB8AC3E}">
        <p14:creationId xmlns:p14="http://schemas.microsoft.com/office/powerpoint/2010/main" val="11308186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Object-Oriented Programming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rmAutofit/>
          </a:bodyPr>
          <a:lstStyle/>
          <a:p>
            <a:pPr marL="0" indent="0">
              <a:buNone/>
            </a:pPr>
            <a:r>
              <a:rPr lang="en-US" sz="1800" dirty="0"/>
              <a:t>Agenda for Thursday, January 16</a:t>
            </a:r>
            <a:r>
              <a:rPr lang="en-US" sz="1800" baseline="30000" dirty="0"/>
              <a:t>th</a:t>
            </a:r>
            <a:r>
              <a:rPr lang="en-US" sz="1800" dirty="0"/>
              <a:t> from 2 to 3:15pm CT:</a:t>
            </a:r>
          </a:p>
          <a:p>
            <a:pPr marL="457200" indent="-457200">
              <a:buFont typeface="+mj-lt"/>
              <a:buAutoNum type="arabicPeriod"/>
            </a:pPr>
            <a:r>
              <a:rPr lang="en-US" sz="1800" dirty="0"/>
              <a:t>Friendly Conversation Topic</a:t>
            </a:r>
          </a:p>
          <a:p>
            <a:pPr marL="457200" indent="-457200">
              <a:buFont typeface="+mj-lt"/>
              <a:buAutoNum type="arabicPeriod"/>
            </a:pPr>
            <a:r>
              <a:rPr lang="en-US" sz="1800" dirty="0"/>
              <a:t>Review Assignment from Last Class</a:t>
            </a:r>
          </a:p>
          <a:p>
            <a:pPr marL="457200" indent="-457200">
              <a:buFont typeface="+mj-lt"/>
              <a:buAutoNum type="arabicPeriod"/>
            </a:pPr>
            <a:r>
              <a:rPr lang="en-US" sz="1800" dirty="0"/>
              <a:t>Sprint Planning</a:t>
            </a:r>
          </a:p>
          <a:p>
            <a:pPr marL="457200" indent="-457200">
              <a:buFont typeface="+mj-lt"/>
              <a:buAutoNum type="arabicPeriod"/>
            </a:pPr>
            <a:r>
              <a:rPr lang="en-US" sz="1800" dirty="0"/>
              <a:t>Assignment for Next Class</a:t>
            </a:r>
          </a:p>
          <a:p>
            <a:pPr marL="457200" indent="-457200">
              <a:buFont typeface="+mj-lt"/>
              <a:buAutoNum type="arabicPeriod"/>
            </a:pPr>
            <a:r>
              <a:rPr lang="en-US" sz="1800" dirty="0"/>
              <a:t>Lab</a:t>
            </a:r>
          </a:p>
          <a:p>
            <a:pPr marL="457200" indent="-457200">
              <a:buFont typeface="+mj-lt"/>
              <a:buAutoNum type="arabicPeriod"/>
            </a:pPr>
            <a:r>
              <a:rPr lang="en-US" sz="1800" dirty="0"/>
              <a:t>Wrap-up and Final Questions/Comments</a:t>
            </a:r>
          </a:p>
          <a:p>
            <a:pPr marL="0" indent="0">
              <a:buNone/>
            </a:pPr>
            <a:endParaRPr lang="en-US" sz="1800" dirty="0"/>
          </a:p>
          <a:p>
            <a:pPr marL="0" indent="0">
              <a:buNone/>
            </a:pPr>
            <a:r>
              <a:rPr lang="en-US" sz="1800" dirty="0"/>
              <a:t>Discussion &amp; Questions welcome at any time… please be present with no phones or email during our time together</a:t>
            </a:r>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41106148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Text File Encoding Standards</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0" y="1553528"/>
            <a:ext cx="10515599" cy="5075871"/>
          </a:xfrm>
        </p:spPr>
        <p:txBody>
          <a:bodyPr>
            <a:normAutofit/>
          </a:bodyPr>
          <a:lstStyle/>
          <a:p>
            <a:pPr marL="0" indent="0">
              <a:spcAft>
                <a:spcPts val="600"/>
              </a:spcAft>
              <a:buNone/>
            </a:pPr>
            <a:r>
              <a:rPr lang="en-US" sz="2000" dirty="0"/>
              <a:t>ASCII</a:t>
            </a:r>
          </a:p>
          <a:p>
            <a:pPr marL="0" indent="0">
              <a:spcAft>
                <a:spcPts val="600"/>
              </a:spcAft>
              <a:buNone/>
            </a:pPr>
            <a:r>
              <a:rPr lang="en-US" sz="2000" dirty="0"/>
              <a:t>Unicode</a:t>
            </a:r>
          </a:p>
          <a:p>
            <a:pPr marL="0" indent="0">
              <a:spcAft>
                <a:spcPts val="600"/>
              </a:spcAft>
              <a:buNone/>
            </a:pPr>
            <a:r>
              <a:rPr lang="en-US" sz="2000" dirty="0"/>
              <a:t>UTF-8</a:t>
            </a:r>
          </a:p>
          <a:p>
            <a:pPr marL="0" indent="0">
              <a:spcAft>
                <a:spcPts val="600"/>
              </a:spcAft>
              <a:buNone/>
            </a:pPr>
            <a:r>
              <a:rPr lang="en-US" sz="2000" dirty="0"/>
              <a:t>Others</a:t>
            </a:r>
          </a:p>
          <a:p>
            <a:pPr marL="0" indent="0">
              <a:spcAft>
                <a:spcPts val="600"/>
              </a:spcAft>
              <a:buNone/>
            </a:pPr>
            <a:endParaRPr lang="en-US" sz="2000" dirty="0"/>
          </a:p>
          <a:p>
            <a:pPr marL="0" indent="0">
              <a:spcAft>
                <a:spcPts val="600"/>
              </a:spcAft>
              <a:buNone/>
            </a:pPr>
            <a:endParaRPr lang="en-US" sz="2000" dirty="0"/>
          </a:p>
          <a:p>
            <a:pPr marL="0" indent="0">
              <a:spcAft>
                <a:spcPts val="600"/>
              </a:spcAft>
              <a:buNone/>
            </a:pPr>
            <a:endParaRPr lang="en-US" sz="2000" dirty="0"/>
          </a:p>
        </p:txBody>
      </p:sp>
      <p:pic>
        <p:nvPicPr>
          <p:cNvPr id="8" name="Picture 7">
            <a:extLst>
              <a:ext uri="{FF2B5EF4-FFF2-40B4-BE49-F238E27FC236}">
                <a16:creationId xmlns:a16="http://schemas.microsoft.com/office/drawing/2014/main" id="{6D419FF6-75F8-44B2-AFA4-ECF14FB72582}"/>
              </a:ext>
            </a:extLst>
          </p:cNvPr>
          <p:cNvPicPr>
            <a:picLocks noChangeAspect="1"/>
          </p:cNvPicPr>
          <p:nvPr/>
        </p:nvPicPr>
        <p:blipFill>
          <a:blip r:embed="rId3"/>
          <a:stretch>
            <a:fillRect/>
          </a:stretch>
        </p:blipFill>
        <p:spPr>
          <a:xfrm>
            <a:off x="3295649" y="1868804"/>
            <a:ext cx="6848476" cy="4040601"/>
          </a:xfrm>
          <a:prstGeom prst="rect">
            <a:avLst/>
          </a:prstGeom>
        </p:spPr>
      </p:pic>
    </p:spTree>
    <p:extLst>
      <p:ext uri="{BB962C8B-B14F-4D97-AF65-F5344CB8AC3E}">
        <p14:creationId xmlns:p14="http://schemas.microsoft.com/office/powerpoint/2010/main" val="4124516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ASCII</a:t>
            </a:r>
          </a:p>
        </p:txBody>
      </p:sp>
      <p:pic>
        <p:nvPicPr>
          <p:cNvPr id="7" name="Picture 6">
            <a:extLst>
              <a:ext uri="{FF2B5EF4-FFF2-40B4-BE49-F238E27FC236}">
                <a16:creationId xmlns:a16="http://schemas.microsoft.com/office/drawing/2014/main" id="{7EC1BC82-5C90-0944-A5E4-C76430FBC7F4}"/>
              </a:ext>
            </a:extLst>
          </p:cNvPr>
          <p:cNvPicPr>
            <a:picLocks noChangeAspect="1"/>
          </p:cNvPicPr>
          <p:nvPr/>
        </p:nvPicPr>
        <p:blipFill>
          <a:blip r:embed="rId3"/>
          <a:stretch>
            <a:fillRect/>
          </a:stretch>
        </p:blipFill>
        <p:spPr>
          <a:xfrm>
            <a:off x="2411362" y="1491916"/>
            <a:ext cx="7735289" cy="4905094"/>
          </a:xfrm>
          <a:prstGeom prst="rect">
            <a:avLst/>
          </a:prstGeom>
        </p:spPr>
      </p:pic>
    </p:spTree>
    <p:extLst>
      <p:ext uri="{BB962C8B-B14F-4D97-AF65-F5344CB8AC3E}">
        <p14:creationId xmlns:p14="http://schemas.microsoft.com/office/powerpoint/2010/main" val="30515365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Text File End-Of-Line (EOL) and Encoding</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1" y="1524953"/>
            <a:ext cx="10515599" cy="5075871"/>
          </a:xfrm>
        </p:spPr>
        <p:txBody>
          <a:bodyPr>
            <a:normAutofit/>
          </a:bodyPr>
          <a:lstStyle/>
          <a:p>
            <a:pPr marL="0" indent="0">
              <a:spcAft>
                <a:spcPts val="600"/>
              </a:spcAft>
              <a:buNone/>
            </a:pPr>
            <a:r>
              <a:rPr lang="en-US" sz="2000" dirty="0"/>
              <a:t>Industry adoption of end-of-line encoding includes: </a:t>
            </a:r>
          </a:p>
          <a:p>
            <a:pPr marL="0" indent="0">
              <a:spcAft>
                <a:spcPts val="600"/>
              </a:spcAft>
              <a:buNone/>
            </a:pPr>
            <a:endParaRPr lang="en-US" sz="2000" dirty="0"/>
          </a:p>
          <a:p>
            <a:pPr marL="0" indent="0">
              <a:spcAft>
                <a:spcPts val="600"/>
              </a:spcAft>
              <a:buNone/>
            </a:pPr>
            <a:r>
              <a:rPr lang="en-US" sz="2000" dirty="0"/>
              <a:t>Windows: 	Both Carriage Return (CR, \r, 0x0d) and Line Feed (LF, \n, 0x0a) together.</a:t>
            </a:r>
          </a:p>
          <a:p>
            <a:pPr marL="0" indent="0">
              <a:spcAft>
                <a:spcPts val="600"/>
              </a:spcAft>
              <a:buNone/>
            </a:pPr>
            <a:r>
              <a:rPr lang="en-US" sz="2000" dirty="0"/>
              <a:t>Unix/Linux/OSX: 	Just Line Feed (LF, \n, 0x0a)</a:t>
            </a:r>
          </a:p>
          <a:p>
            <a:pPr marL="0" indent="0">
              <a:spcAft>
                <a:spcPts val="600"/>
              </a:spcAft>
              <a:buNone/>
            </a:pPr>
            <a:r>
              <a:rPr lang="en-US" sz="2000" dirty="0"/>
              <a:t>Mac (pre-OSX): 	Just Carriage Return (CR, \r, 0x0d)</a:t>
            </a:r>
          </a:p>
          <a:p>
            <a:pPr marL="0" indent="0">
              <a:spcAft>
                <a:spcPts val="600"/>
              </a:spcAft>
              <a:buNone/>
            </a:pPr>
            <a:endParaRPr lang="en-US" sz="2000" dirty="0"/>
          </a:p>
          <a:p>
            <a:pPr marL="0" indent="0">
              <a:spcAft>
                <a:spcPts val="600"/>
              </a:spcAft>
              <a:buNone/>
            </a:pPr>
            <a:endParaRPr lang="en-US" sz="2000" dirty="0"/>
          </a:p>
          <a:p>
            <a:pPr marL="0" indent="0">
              <a:spcAft>
                <a:spcPts val="600"/>
              </a:spcAft>
              <a:buNone/>
            </a:pPr>
            <a:r>
              <a:rPr lang="en-US" sz="2000" dirty="0"/>
              <a:t>Article on Windows Notepad supporting non-Windows EOF conventions </a:t>
            </a:r>
            <a:r>
              <a:rPr lang="en-US" sz="2000" dirty="0">
                <a:hlinkClick r:id="rId3"/>
              </a:rPr>
              <a:t>[link]</a:t>
            </a:r>
            <a:endParaRPr lang="en-US" sz="2000" dirty="0"/>
          </a:p>
        </p:txBody>
      </p:sp>
    </p:spTree>
    <p:extLst>
      <p:ext uri="{BB962C8B-B14F-4D97-AF65-F5344CB8AC3E}">
        <p14:creationId xmlns:p14="http://schemas.microsoft.com/office/powerpoint/2010/main" val="14320127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Source Code Indenting and Tabs vs Spaces</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1" y="1490663"/>
            <a:ext cx="10515599" cy="5075871"/>
          </a:xfrm>
        </p:spPr>
        <p:txBody>
          <a:bodyPr>
            <a:normAutofit/>
          </a:bodyPr>
          <a:lstStyle/>
          <a:p>
            <a:pPr marL="0" indent="0">
              <a:spcAft>
                <a:spcPts val="600"/>
              </a:spcAft>
              <a:buNone/>
            </a:pPr>
            <a:r>
              <a:rPr lang="en-US" sz="2000" dirty="0"/>
              <a:t>Source code should be indented consistently in order to promote readability. </a:t>
            </a:r>
          </a:p>
          <a:p>
            <a:pPr marL="0" indent="0">
              <a:spcAft>
                <a:spcPts val="600"/>
              </a:spcAft>
              <a:buNone/>
            </a:pPr>
            <a:r>
              <a:rPr lang="en-US" sz="2000" dirty="0"/>
              <a:t>Tabs versus Spaces has been a holy war among programmers since source files were created:</a:t>
            </a:r>
          </a:p>
          <a:p>
            <a:pPr marL="0" indent="0">
              <a:spcAft>
                <a:spcPts val="600"/>
              </a:spcAft>
              <a:buNone/>
            </a:pPr>
            <a:r>
              <a:rPr lang="en-US" sz="2000" dirty="0"/>
              <a:t>“Should source-code lines be indented using tab characters or space characters? … and if spaces, how many spaces?” </a:t>
            </a:r>
            <a:r>
              <a:rPr lang="en-US" sz="2000" dirty="0">
                <a:hlinkClick r:id="rId3"/>
              </a:rPr>
              <a:t>[link]</a:t>
            </a:r>
            <a:endParaRPr lang="en-US" sz="2000" dirty="0"/>
          </a:p>
          <a:p>
            <a:pPr marL="0" indent="0">
              <a:spcAft>
                <a:spcPts val="600"/>
              </a:spcAft>
              <a:buNone/>
            </a:pPr>
            <a:endParaRPr lang="en-US" sz="2000" dirty="0"/>
          </a:p>
          <a:p>
            <a:pPr marL="0" indent="0">
              <a:spcAft>
                <a:spcPts val="600"/>
              </a:spcAft>
              <a:buNone/>
            </a:pPr>
            <a:r>
              <a:rPr lang="en-US" sz="2000" u="sng" dirty="0"/>
              <a:t>Rules:</a:t>
            </a:r>
          </a:p>
          <a:p>
            <a:pPr marL="457200" indent="-457200">
              <a:spcAft>
                <a:spcPts val="600"/>
              </a:spcAft>
              <a:buFont typeface="+mj-lt"/>
              <a:buAutoNum type="arabicPeriod"/>
            </a:pPr>
            <a:r>
              <a:rPr lang="en-US" sz="2000" dirty="0"/>
              <a:t>Be consistent with yourself</a:t>
            </a:r>
          </a:p>
          <a:p>
            <a:pPr marL="457200" indent="-457200">
              <a:spcAft>
                <a:spcPts val="600"/>
              </a:spcAft>
              <a:buFont typeface="+mj-lt"/>
              <a:buAutoNum type="arabicPeriod"/>
            </a:pPr>
            <a:r>
              <a:rPr lang="en-US" sz="2000" dirty="0"/>
              <a:t>Be consistent with your project… and fellow developers on the project</a:t>
            </a:r>
          </a:p>
          <a:p>
            <a:pPr marL="457200" indent="-457200">
              <a:spcAft>
                <a:spcPts val="600"/>
              </a:spcAft>
              <a:buFont typeface="+mj-lt"/>
              <a:buAutoNum type="arabicPeriod"/>
            </a:pPr>
            <a:r>
              <a:rPr lang="en-US" sz="2000" dirty="0"/>
              <a:t>Be consistent with your organization</a:t>
            </a:r>
          </a:p>
          <a:p>
            <a:pPr marL="0" indent="0">
              <a:spcAft>
                <a:spcPts val="600"/>
              </a:spcAft>
              <a:buNone/>
            </a:pPr>
            <a:endParaRPr lang="en-US" sz="2000" dirty="0"/>
          </a:p>
          <a:p>
            <a:pPr marL="0" indent="0">
              <a:spcAft>
                <a:spcPts val="600"/>
              </a:spcAft>
              <a:buNone/>
            </a:pPr>
            <a:r>
              <a:rPr lang="en-US" sz="2000" dirty="0"/>
              <a:t>For this class, please use four spaces and never utilize tabs.</a:t>
            </a:r>
          </a:p>
        </p:txBody>
      </p:sp>
    </p:spTree>
    <p:extLst>
      <p:ext uri="{BB962C8B-B14F-4D97-AF65-F5344CB8AC3E}">
        <p14:creationId xmlns:p14="http://schemas.microsoft.com/office/powerpoint/2010/main" val="13768659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Q&amp;A: Syllabus Overview</a:t>
            </a:r>
          </a:p>
        </p:txBody>
      </p:sp>
    </p:spTree>
    <p:extLst>
      <p:ext uri="{BB962C8B-B14F-4D97-AF65-F5344CB8AC3E}">
        <p14:creationId xmlns:p14="http://schemas.microsoft.com/office/powerpoint/2010/main" val="16393371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Today</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1800" dirty="0"/>
              <a:t>Complete Activity List items through item 12 before our next class and be prepared to discuss them </a:t>
            </a:r>
          </a:p>
          <a:p>
            <a:pPr marL="0" indent="0">
              <a:buNone/>
            </a:pPr>
            <a:r>
              <a:rPr lang="en-US" sz="1800" dirty="0"/>
              <a:t> </a:t>
            </a:r>
          </a:p>
          <a:p>
            <a:pPr marL="0" indent="0">
              <a:buNone/>
            </a:pPr>
            <a:r>
              <a:rPr lang="en-US" sz="1800" b="1" dirty="0"/>
              <a:t>Take your name tags with you and bring them back to class through the end of Sprint 2</a:t>
            </a:r>
          </a:p>
        </p:txBody>
      </p:sp>
    </p:spTree>
    <p:extLst>
      <p:ext uri="{BB962C8B-B14F-4D97-AF65-F5344CB8AC3E}">
        <p14:creationId xmlns:p14="http://schemas.microsoft.com/office/powerpoint/2010/main" val="4883155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Q&amp;A: Programming Assignment 1</a:t>
            </a:r>
          </a:p>
        </p:txBody>
      </p:sp>
    </p:spTree>
    <p:extLst>
      <p:ext uri="{BB962C8B-B14F-4D97-AF65-F5344CB8AC3E}">
        <p14:creationId xmlns:p14="http://schemas.microsoft.com/office/powerpoint/2010/main" val="23755177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Q&amp;A: Quiz 1 </a:t>
            </a:r>
          </a:p>
        </p:txBody>
      </p:sp>
    </p:spTree>
    <p:extLst>
      <p:ext uri="{BB962C8B-B14F-4D97-AF65-F5344CB8AC3E}">
        <p14:creationId xmlns:p14="http://schemas.microsoft.com/office/powerpoint/2010/main" val="9899951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0" indent="0">
              <a:buNone/>
            </a:pPr>
            <a:r>
              <a:rPr lang="en-US" sz="2000" dirty="0"/>
              <a:t>As A Scrum Team:</a:t>
            </a:r>
          </a:p>
          <a:p>
            <a:pPr marL="457200" indent="-457200">
              <a:buFont typeface="+mj-lt"/>
              <a:buAutoNum type="arabicPeriod"/>
            </a:pPr>
            <a:r>
              <a:rPr lang="en-US" sz="2000" dirty="0"/>
              <a:t>Discuss the assignment for next class</a:t>
            </a:r>
          </a:p>
          <a:p>
            <a:pPr marL="457200" indent="-457200">
              <a:buFont typeface="+mj-lt"/>
              <a:buAutoNum type="arabicPeriod"/>
            </a:pPr>
            <a:r>
              <a:rPr lang="en-US" sz="2000" dirty="0"/>
              <a:t>Identify two team members (not the Scrum Master) who will each lead the discussion of a OOP Concept starting at 2:34pm</a:t>
            </a:r>
          </a:p>
          <a:p>
            <a:pPr marL="457200" indent="-457200">
              <a:buFont typeface="+mj-lt"/>
              <a:buAutoNum type="arabicPeriod"/>
            </a:pPr>
            <a:r>
              <a:rPr lang="en-US" sz="2000" dirty="0"/>
              <a:t>Discuss “Object-Oriented Programming Concepts &amp; Practices”</a:t>
            </a:r>
          </a:p>
          <a:p>
            <a:pPr marL="457200" indent="-457200">
              <a:buFont typeface="+mj-lt"/>
              <a:buAutoNum type="arabicPeriod"/>
            </a:pPr>
            <a:r>
              <a:rPr lang="en-US" sz="2000" dirty="0"/>
              <a:t>Team report-out by Scrum Master 2:48</a:t>
            </a:r>
          </a:p>
          <a:p>
            <a:pPr marL="0" indent="0">
              <a:buNone/>
            </a:pPr>
            <a:endParaRPr lang="en-US" sz="2000" dirty="0"/>
          </a:p>
          <a:p>
            <a:pPr marL="0" indent="0">
              <a:buNone/>
            </a:pPr>
            <a:r>
              <a:rPr lang="en-US" sz="2000" u="sng" dirty="0"/>
              <a:t>Team Report-out Guidelines</a:t>
            </a:r>
          </a:p>
          <a:p>
            <a:pPr marL="0" indent="0">
              <a:buNone/>
            </a:pPr>
            <a:r>
              <a:rPr lang="en-US" sz="2000" dirty="0"/>
              <a:t>Scrum Master stand up, give your name, your team name, and briefly answer the following questions:</a:t>
            </a:r>
          </a:p>
          <a:p>
            <a:pPr marL="514350" indent="-514350">
              <a:buFont typeface="+mj-lt"/>
              <a:buAutoNum type="alphaLcParenR"/>
            </a:pPr>
            <a:r>
              <a:rPr lang="en-US" sz="2000" dirty="0"/>
              <a:t>What did you accomplish since the last meeting?</a:t>
            </a:r>
          </a:p>
          <a:p>
            <a:pPr marL="514350" indent="-514350">
              <a:buFont typeface="+mj-lt"/>
              <a:buAutoNum type="alphaLcParenR"/>
            </a:pPr>
            <a:r>
              <a:rPr lang="en-US" sz="2000" dirty="0"/>
              <a:t>What will you working on until the next meeting?</a:t>
            </a:r>
          </a:p>
          <a:p>
            <a:pPr marL="514350" indent="-514350">
              <a:buFont typeface="+mj-lt"/>
              <a:buAutoNum type="alphaLcParenR"/>
            </a:pPr>
            <a:r>
              <a:rPr lang="en-US" sz="2000" dirty="0"/>
              <a:t>Is the team committed to completing assignments? All/Most/Some</a:t>
            </a:r>
          </a:p>
          <a:p>
            <a:pPr marL="514350" indent="-514350">
              <a:buFont typeface="+mj-lt"/>
              <a:buAutoNum type="alphaLcParenR"/>
            </a:pPr>
            <a:r>
              <a:rPr lang="en-US" sz="2000" dirty="0"/>
              <a:t>What is getting in your way or keeping you from completing the assignments?</a:t>
            </a:r>
          </a:p>
          <a:p>
            <a:pPr marL="0" indent="0">
              <a:buNone/>
            </a:pPr>
            <a:endParaRPr lang="en-US" sz="2000" dirty="0"/>
          </a:p>
        </p:txBody>
      </p:sp>
    </p:spTree>
    <p:extLst>
      <p:ext uri="{BB962C8B-B14F-4D97-AF65-F5344CB8AC3E}">
        <p14:creationId xmlns:p14="http://schemas.microsoft.com/office/powerpoint/2010/main" val="23212719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fontScale="92500" lnSpcReduction="10000"/>
          </a:bodyPr>
          <a:lstStyle/>
          <a:p>
            <a:pPr marL="0" indent="0">
              <a:buNone/>
            </a:pPr>
            <a:r>
              <a:rPr lang="en-US" sz="2000" dirty="0"/>
              <a:t>As A Scrum Team:</a:t>
            </a:r>
          </a:p>
          <a:p>
            <a:pPr marL="457200" indent="-457200">
              <a:buFont typeface="+mj-lt"/>
              <a:buAutoNum type="arabicPeriod"/>
            </a:pPr>
            <a:r>
              <a:rPr lang="en-US" sz="2000" dirty="0"/>
              <a:t>Continue: Identify two team members (not the Scrum Master) who will each lead the discussion of an OOP Concept</a:t>
            </a:r>
          </a:p>
          <a:p>
            <a:pPr marL="457200" indent="-457200">
              <a:buFont typeface="+mj-lt"/>
              <a:buAutoNum type="arabicPeriod"/>
            </a:pPr>
            <a:r>
              <a:rPr lang="en-US" sz="2000" dirty="0"/>
              <a:t>Discuss Programming Assignment 1 and Quiz 1 in detail</a:t>
            </a:r>
          </a:p>
          <a:p>
            <a:pPr marL="457200" indent="-457200">
              <a:buFont typeface="+mj-lt"/>
              <a:buAutoNum type="arabicPeriod"/>
            </a:pPr>
            <a:r>
              <a:rPr lang="en-US" sz="2000" b="1" dirty="0"/>
              <a:t>Demo Activities List items 9 and 10 to your Scrum Master</a:t>
            </a:r>
          </a:p>
          <a:p>
            <a:pPr marL="457200" indent="-457200">
              <a:buFont typeface="+mj-lt"/>
              <a:buAutoNum type="arabicPeriod"/>
            </a:pPr>
            <a:r>
              <a:rPr lang="en-US" sz="2000" dirty="0"/>
              <a:t>Complete initial DB1 post</a:t>
            </a:r>
          </a:p>
          <a:p>
            <a:pPr marL="457200" indent="-457200">
              <a:buFont typeface="+mj-lt"/>
              <a:buAutoNum type="arabicPeriod"/>
            </a:pPr>
            <a:r>
              <a:rPr lang="en-US" sz="2000" dirty="0"/>
              <a:t>Work on Programming Assignment 1</a:t>
            </a:r>
          </a:p>
          <a:p>
            <a:pPr marL="457200" indent="-457200">
              <a:buFont typeface="+mj-lt"/>
              <a:buAutoNum type="arabicPeriod"/>
            </a:pPr>
            <a:r>
              <a:rPr lang="en-US" sz="2000" dirty="0"/>
              <a:t>Team report out by Scrum Master 2:48</a:t>
            </a:r>
          </a:p>
          <a:p>
            <a:pPr marL="0" indent="0">
              <a:buNone/>
            </a:pPr>
            <a:endParaRPr lang="en-US" sz="2000" dirty="0"/>
          </a:p>
          <a:p>
            <a:pPr marL="0" indent="0">
              <a:buNone/>
            </a:pPr>
            <a:endParaRPr lang="en-US" sz="2000" dirty="0"/>
          </a:p>
          <a:p>
            <a:pPr marL="0" indent="0">
              <a:buNone/>
            </a:pPr>
            <a:r>
              <a:rPr lang="en-US" sz="2000" u="sng" dirty="0"/>
              <a:t>Team Report Out Guidelines</a:t>
            </a:r>
          </a:p>
          <a:p>
            <a:pPr marL="0" indent="0">
              <a:buNone/>
            </a:pPr>
            <a:r>
              <a:rPr lang="en-US" sz="2000" dirty="0"/>
              <a:t>Scrum Master stand up, give your name, your team name, and briefly answer the following questions:</a:t>
            </a:r>
          </a:p>
          <a:p>
            <a:pPr marL="514350" indent="-514350">
              <a:buFont typeface="+mj-lt"/>
              <a:buAutoNum type="alphaLcParenR"/>
            </a:pPr>
            <a:r>
              <a:rPr lang="en-US" sz="2000" dirty="0"/>
              <a:t>What did you accomplish since the last meeting? And what will you be working on until the next meeting?</a:t>
            </a:r>
          </a:p>
          <a:p>
            <a:pPr marL="514350" indent="-514350">
              <a:buFont typeface="+mj-lt"/>
              <a:buAutoNum type="alphaLcParenR"/>
            </a:pPr>
            <a:r>
              <a:rPr lang="en-US" sz="2000" dirty="0"/>
              <a:t>Is the team committed to completing assignments? All/Most/Some</a:t>
            </a:r>
          </a:p>
          <a:p>
            <a:pPr marL="514350" indent="-514350">
              <a:buFont typeface="+mj-lt"/>
              <a:buAutoNum type="alphaLcParenR"/>
            </a:pPr>
            <a:r>
              <a:rPr lang="en-US" sz="2000" dirty="0"/>
              <a:t>What is getting in your way or keeping you from completing the assignments?</a:t>
            </a:r>
          </a:p>
          <a:p>
            <a:pPr marL="0" indent="0">
              <a:buNone/>
            </a:pPr>
            <a:endParaRPr lang="en-US" sz="2000" dirty="0"/>
          </a:p>
        </p:txBody>
      </p:sp>
    </p:spTree>
    <p:extLst>
      <p:ext uri="{BB962C8B-B14F-4D97-AF65-F5344CB8AC3E}">
        <p14:creationId xmlns:p14="http://schemas.microsoft.com/office/powerpoint/2010/main" val="14143134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Object-Oriented Programming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rmAutofit lnSpcReduction="10000"/>
          </a:bodyPr>
          <a:lstStyle/>
          <a:p>
            <a:pPr marL="0" indent="0">
              <a:buNone/>
            </a:pPr>
            <a:r>
              <a:rPr lang="en-US" sz="2200" dirty="0"/>
              <a:t>Agenda for Wednesday, September 4</a:t>
            </a:r>
            <a:r>
              <a:rPr lang="en-US" sz="2200" baseline="30000" dirty="0"/>
              <a:t>th</a:t>
            </a:r>
            <a:r>
              <a:rPr lang="en-US" sz="2200" dirty="0"/>
              <a:t> from 2 to 2:50pm CST:</a:t>
            </a:r>
          </a:p>
          <a:p>
            <a:pPr marL="457200" indent="-457200">
              <a:buFont typeface="+mj-lt"/>
              <a:buAutoNum type="arabicPeriod"/>
            </a:pPr>
            <a:r>
              <a:rPr lang="en-US" sz="2200" dirty="0"/>
              <a:t>Review Assignment from Last Class</a:t>
            </a:r>
          </a:p>
          <a:p>
            <a:pPr marL="457200" indent="-457200">
              <a:buFont typeface="+mj-lt"/>
              <a:buAutoNum type="arabicPeriod"/>
            </a:pPr>
            <a:r>
              <a:rPr lang="en-US" sz="2200" dirty="0"/>
              <a:t>Friendly Conversation Topic – Source Code Snippets in VS Code</a:t>
            </a:r>
          </a:p>
          <a:p>
            <a:pPr marL="457200" indent="-457200">
              <a:buFont typeface="+mj-lt"/>
              <a:buAutoNum type="arabicPeriod"/>
            </a:pPr>
            <a:r>
              <a:rPr lang="en-US" sz="2200" dirty="0"/>
              <a:t>Q&amp;A: Object-Oriented Programming Concepts and Practices</a:t>
            </a:r>
          </a:p>
          <a:p>
            <a:pPr marL="457200" indent="-457200">
              <a:buFont typeface="+mj-lt"/>
              <a:buAutoNum type="arabicPeriod"/>
            </a:pPr>
            <a:r>
              <a:rPr lang="en-US" sz="2200" dirty="0"/>
              <a:t>Q&amp;A: OOP Patterns</a:t>
            </a:r>
          </a:p>
          <a:p>
            <a:pPr marL="457200" indent="-457200">
              <a:buFont typeface="+mj-lt"/>
              <a:buAutoNum type="arabicPeriod"/>
            </a:pPr>
            <a:r>
              <a:rPr lang="en-US" sz="2200" dirty="0"/>
              <a:t>Discussion: Git &amp; GitHub</a:t>
            </a:r>
          </a:p>
          <a:p>
            <a:pPr marL="457200" indent="-457200">
              <a:buFont typeface="+mj-lt"/>
              <a:buAutoNum type="arabicPeriod"/>
            </a:pPr>
            <a:r>
              <a:rPr lang="en-US" sz="2200" dirty="0"/>
              <a:t>Assignment for Next Class</a:t>
            </a:r>
          </a:p>
          <a:p>
            <a:pPr marL="457200" indent="-457200">
              <a:buFont typeface="+mj-lt"/>
              <a:buAutoNum type="arabicPeriod"/>
            </a:pPr>
            <a:r>
              <a:rPr lang="en-US" sz="2200" dirty="0"/>
              <a:t>Lab</a:t>
            </a:r>
          </a:p>
          <a:p>
            <a:pPr marL="0" indent="0">
              <a:buNone/>
            </a:pPr>
            <a:endParaRPr lang="en-US" sz="2200" dirty="0"/>
          </a:p>
          <a:p>
            <a:pPr marL="0" indent="0">
              <a:buNone/>
            </a:pPr>
            <a:r>
              <a:rPr lang="en-US" sz="2200" dirty="0"/>
              <a:t>Discussion &amp; Questions welcome at any time… please be present with no phones or email during our time together</a:t>
            </a: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10682041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fontScale="90000"/>
          </a:bodyPr>
          <a:lstStyle/>
          <a:p>
            <a:r>
              <a:rPr lang="en-US" sz="4800" dirty="0"/>
              <a:t>Friendly Conversation Topic – </a:t>
            </a:r>
            <a:br>
              <a:rPr lang="en-US" sz="4800" dirty="0"/>
            </a:br>
            <a:r>
              <a:rPr lang="en-US" sz="4800" dirty="0"/>
              <a:t>Source Code Snippets in VS Code</a:t>
            </a:r>
          </a:p>
        </p:txBody>
      </p:sp>
    </p:spTree>
    <p:extLst>
      <p:ext uri="{BB962C8B-B14F-4D97-AF65-F5344CB8AC3E}">
        <p14:creationId xmlns:p14="http://schemas.microsoft.com/office/powerpoint/2010/main" val="19106685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Complete all items on the sprint 1 Activities List with the possible exceptions of Programming Assignment 1 and Quiz 1. You should have a solid start on both items, but It is okay if you need to spend some time over the weekend to complete them.</a:t>
            </a:r>
          </a:p>
          <a:p>
            <a:pPr marL="0" indent="0">
              <a:buNone/>
            </a:pPr>
            <a:endParaRPr lang="en-US" sz="2000" dirty="0"/>
          </a:p>
          <a:p>
            <a:pPr marL="0" indent="0">
              <a:buNone/>
            </a:pPr>
            <a:r>
              <a:rPr lang="en-US" sz="2000" dirty="0"/>
              <a:t>Be ready to Discuss OOP Patterns and to present your team’s Pattern</a:t>
            </a:r>
          </a:p>
          <a:p>
            <a:pPr marL="0" indent="0">
              <a:buNone/>
            </a:pPr>
            <a:endParaRPr lang="en-US" sz="2000" dirty="0"/>
          </a:p>
          <a:p>
            <a:pPr marL="0" indent="0">
              <a:buNone/>
            </a:pPr>
            <a:r>
              <a:rPr lang="en-US" sz="2000" dirty="0"/>
              <a:t>Take your name tags with you and bring them back to class through the end of Sprint 2</a:t>
            </a:r>
          </a:p>
          <a:p>
            <a:pPr marL="0" indent="0">
              <a:buNone/>
            </a:pPr>
            <a:endParaRPr lang="en-US" sz="2000" dirty="0"/>
          </a:p>
          <a:p>
            <a:pPr marL="0" indent="0">
              <a:buNone/>
            </a:pPr>
            <a:endParaRPr lang="en-US" sz="1800" dirty="0"/>
          </a:p>
          <a:p>
            <a:endParaRPr lang="en-US" dirty="0"/>
          </a:p>
        </p:txBody>
      </p:sp>
    </p:spTree>
    <p:extLst>
      <p:ext uri="{BB962C8B-B14F-4D97-AF65-F5344CB8AC3E}">
        <p14:creationId xmlns:p14="http://schemas.microsoft.com/office/powerpoint/2010/main" val="24220398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0" indent="0">
              <a:buNone/>
            </a:pPr>
            <a:r>
              <a:rPr lang="en-US" sz="2000" dirty="0"/>
              <a:t>As A Scrum Team:</a:t>
            </a:r>
          </a:p>
          <a:p>
            <a:pPr marL="457200" indent="-457200">
              <a:buFont typeface="+mj-lt"/>
              <a:buAutoNum type="arabicPeriod"/>
            </a:pPr>
            <a:r>
              <a:rPr lang="en-US" sz="2000" dirty="0"/>
              <a:t>Select a person (and a backup) who will briefly describe an OOP Pattern on Friday </a:t>
            </a:r>
          </a:p>
          <a:p>
            <a:pPr marL="457200" indent="-457200">
              <a:buFont typeface="+mj-lt"/>
              <a:buAutoNum type="arabicPeriod"/>
            </a:pPr>
            <a:r>
              <a:rPr lang="en-US" sz="2000" dirty="0"/>
              <a:t>Demonstrate Git &amp; GitHub</a:t>
            </a:r>
          </a:p>
          <a:p>
            <a:pPr marL="457200" indent="-457200">
              <a:buFont typeface="+mj-lt"/>
              <a:buAutoNum type="arabicPeriod"/>
            </a:pPr>
            <a:r>
              <a:rPr lang="en-US" sz="2000" dirty="0"/>
              <a:t>Programming Assignment 1 and Quiz 1</a:t>
            </a:r>
          </a:p>
          <a:p>
            <a:pPr marL="457200" indent="-457200">
              <a:buFont typeface="+mj-lt"/>
              <a:buAutoNum type="arabicPeriod"/>
            </a:pPr>
            <a:r>
              <a:rPr lang="en-US" sz="2000" dirty="0"/>
              <a:t>Team report out by Scrum Master 3:48</a:t>
            </a:r>
          </a:p>
          <a:p>
            <a:pPr marL="0" indent="0">
              <a:buNone/>
            </a:pPr>
            <a:endParaRPr lang="en-US" sz="2000" dirty="0"/>
          </a:p>
          <a:p>
            <a:pPr marL="0" indent="0">
              <a:buNone/>
            </a:pPr>
            <a:endParaRPr lang="en-US" sz="2000" dirty="0"/>
          </a:p>
          <a:p>
            <a:pPr marL="0" indent="0">
              <a:buNone/>
            </a:pPr>
            <a:r>
              <a:rPr lang="en-US" sz="2000" u="sng" dirty="0"/>
              <a:t>Team Report Out Guidelines</a:t>
            </a:r>
          </a:p>
          <a:p>
            <a:pPr marL="0" indent="0">
              <a:buNone/>
            </a:pPr>
            <a:r>
              <a:rPr lang="en-US" sz="2000" dirty="0"/>
              <a:t>Scrum Master stand up, give your name, your team name, and briefly answer the following questions:</a:t>
            </a:r>
          </a:p>
          <a:p>
            <a:pPr marL="514350" indent="-514350">
              <a:buFont typeface="+mj-lt"/>
              <a:buAutoNum type="alphaLcParenR"/>
            </a:pPr>
            <a:r>
              <a:rPr lang="en-US" sz="2000" dirty="0"/>
              <a:t>What did you accomplish since the last meeting? And what will you be working on until the next meeting?</a:t>
            </a:r>
          </a:p>
          <a:p>
            <a:pPr marL="514350" indent="-514350">
              <a:buFont typeface="+mj-lt"/>
              <a:buAutoNum type="alphaLcParenR"/>
            </a:pPr>
            <a:r>
              <a:rPr lang="en-US" sz="2000" dirty="0"/>
              <a:t>Is the team committed to completing assignments? All/Most/Some</a:t>
            </a:r>
          </a:p>
          <a:p>
            <a:pPr marL="514350" indent="-514350">
              <a:buFont typeface="+mj-lt"/>
              <a:buAutoNum type="alphaLcParenR"/>
            </a:pPr>
            <a:r>
              <a:rPr lang="en-US" sz="2000" dirty="0"/>
              <a:t>What is getting in your way or keeping you from completing the assignments?</a:t>
            </a:r>
          </a:p>
          <a:p>
            <a:pPr marL="0" indent="0">
              <a:buNone/>
            </a:pPr>
            <a:endParaRPr lang="en-US" sz="2000" dirty="0"/>
          </a:p>
        </p:txBody>
      </p:sp>
    </p:spTree>
    <p:extLst>
      <p:ext uri="{BB962C8B-B14F-4D97-AF65-F5344CB8AC3E}">
        <p14:creationId xmlns:p14="http://schemas.microsoft.com/office/powerpoint/2010/main" val="8346833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Object-Oriented Programming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rmAutofit/>
          </a:bodyPr>
          <a:lstStyle/>
          <a:p>
            <a:pPr marL="0" indent="0">
              <a:buNone/>
            </a:pPr>
            <a:r>
              <a:rPr lang="en-US" sz="2200" dirty="0"/>
              <a:t>Agenda for Friday, September 6</a:t>
            </a:r>
            <a:r>
              <a:rPr lang="en-US" sz="2200" baseline="30000" dirty="0"/>
              <a:t>th</a:t>
            </a:r>
            <a:r>
              <a:rPr lang="en-US" sz="2200" dirty="0"/>
              <a:t> from 2 to 2:50pm CST:</a:t>
            </a:r>
          </a:p>
          <a:p>
            <a:pPr marL="457200" indent="-457200">
              <a:buFont typeface="+mj-lt"/>
              <a:buAutoNum type="arabicPeriod"/>
            </a:pPr>
            <a:r>
              <a:rPr lang="en-US" sz="2200" dirty="0"/>
              <a:t>Review Assignment from Last Class</a:t>
            </a:r>
          </a:p>
          <a:p>
            <a:pPr marL="457200" indent="-457200">
              <a:buFont typeface="+mj-lt"/>
              <a:buAutoNum type="arabicPeriod"/>
            </a:pPr>
            <a:r>
              <a:rPr lang="en-US" sz="2200" dirty="0"/>
              <a:t>Friendly Conversation Topic – One Space or Two Spaces After a Period?</a:t>
            </a:r>
          </a:p>
          <a:p>
            <a:pPr marL="457200" indent="-457200">
              <a:buFont typeface="+mj-lt"/>
              <a:buAutoNum type="arabicPeriod"/>
            </a:pPr>
            <a:r>
              <a:rPr lang="en-US" sz="2200" dirty="0"/>
              <a:t>Q&amp;A: Object-Oriented Programming Concepts and Practices</a:t>
            </a:r>
          </a:p>
          <a:p>
            <a:pPr marL="457200" indent="-457200">
              <a:buFont typeface="+mj-lt"/>
              <a:buAutoNum type="arabicPeriod"/>
            </a:pPr>
            <a:r>
              <a:rPr lang="en-US" sz="2200" dirty="0"/>
              <a:t>Discussion: OOP Patterns</a:t>
            </a:r>
          </a:p>
          <a:p>
            <a:pPr marL="457200" indent="-457200">
              <a:buFont typeface="+mj-lt"/>
              <a:buAutoNum type="arabicPeriod"/>
            </a:pPr>
            <a:r>
              <a:rPr lang="en-US" sz="2200" dirty="0"/>
              <a:t>Assignment for Next Class</a:t>
            </a:r>
          </a:p>
          <a:p>
            <a:pPr marL="457200" indent="-457200">
              <a:buFont typeface="+mj-lt"/>
              <a:buAutoNum type="arabicPeriod"/>
            </a:pPr>
            <a:r>
              <a:rPr lang="en-US" sz="2200" dirty="0"/>
              <a:t>Lab</a:t>
            </a:r>
          </a:p>
          <a:p>
            <a:pPr marL="0" indent="0">
              <a:buNone/>
            </a:pPr>
            <a:endParaRPr lang="en-US" sz="2200" dirty="0"/>
          </a:p>
          <a:p>
            <a:pPr marL="0" indent="0">
              <a:buNone/>
            </a:pPr>
            <a:r>
              <a:rPr lang="en-US" sz="2200" dirty="0"/>
              <a:t>Discussion &amp; Questions welcome at any time… please be present with no phones or email during our time together</a:t>
            </a: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4060255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from Last Class</a:t>
            </a:r>
          </a:p>
        </p:txBody>
      </p:sp>
      <p:sp>
        <p:nvSpPr>
          <p:cNvPr id="6" name="Content Placeholder 2">
            <a:extLst>
              <a:ext uri="{FF2B5EF4-FFF2-40B4-BE49-F238E27FC236}">
                <a16:creationId xmlns:a16="http://schemas.microsoft.com/office/drawing/2014/main" id="{EF0CCFEB-22C1-494E-8958-99AB2B38C40C}"/>
              </a:ext>
            </a:extLst>
          </p:cNvPr>
          <p:cNvSpPr>
            <a:spLocks noGrp="1"/>
          </p:cNvSpPr>
          <p:nvPr>
            <p:ph idx="1"/>
          </p:nvPr>
        </p:nvSpPr>
        <p:spPr>
          <a:xfrm>
            <a:off x="838200" y="1654444"/>
            <a:ext cx="10515600" cy="4522519"/>
          </a:xfrm>
        </p:spPr>
        <p:txBody>
          <a:bodyPr>
            <a:normAutofit/>
          </a:bodyPr>
          <a:lstStyle/>
          <a:p>
            <a:pPr marL="0" indent="0">
              <a:buNone/>
            </a:pPr>
            <a:r>
              <a:rPr lang="en-US" sz="2000" dirty="0"/>
              <a:t>Complete all items on the sprint 1 Activities List with the possible exceptions of Programming Assignment 1 and Quiz 1. You should have a solid start on both items, but It is okay if you need to spend some time over the weekend to complete them.</a:t>
            </a:r>
          </a:p>
          <a:p>
            <a:pPr marL="0" indent="0">
              <a:buNone/>
            </a:pPr>
            <a:endParaRPr lang="en-US" sz="2000" dirty="0"/>
          </a:p>
          <a:p>
            <a:pPr marL="0" indent="0">
              <a:buNone/>
            </a:pPr>
            <a:r>
              <a:rPr lang="en-US" sz="2000" dirty="0"/>
              <a:t>Be ready to Discuss OOP Patterns and to present your team’s Pattern</a:t>
            </a:r>
          </a:p>
          <a:p>
            <a:pPr marL="0" indent="0">
              <a:buNone/>
            </a:pPr>
            <a:endParaRPr lang="en-US" sz="2000" dirty="0"/>
          </a:p>
          <a:p>
            <a:pPr marL="0" indent="0">
              <a:buNone/>
            </a:pPr>
            <a:r>
              <a:rPr lang="en-US" sz="2000" dirty="0"/>
              <a:t>Take your name tags with you and bring them back to class through the end of Sprint 2</a:t>
            </a:r>
          </a:p>
          <a:p>
            <a:pPr marL="0" indent="0">
              <a:buNone/>
            </a:pPr>
            <a:endParaRPr lang="en-US" sz="1800" dirty="0"/>
          </a:p>
          <a:p>
            <a:endParaRPr lang="en-US" dirty="0"/>
          </a:p>
        </p:txBody>
      </p:sp>
    </p:spTree>
    <p:extLst>
      <p:ext uri="{BB962C8B-B14F-4D97-AF65-F5344CB8AC3E}">
        <p14:creationId xmlns:p14="http://schemas.microsoft.com/office/powerpoint/2010/main" val="36722736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fontScale="90000"/>
          </a:bodyPr>
          <a:lstStyle/>
          <a:p>
            <a:r>
              <a:rPr lang="en-US" sz="4800" dirty="0"/>
              <a:t>Friendly Conversation Topic –</a:t>
            </a:r>
            <a:br>
              <a:rPr lang="en-US" sz="4800" dirty="0"/>
            </a:br>
            <a:r>
              <a:rPr lang="en-US" sz="4800" dirty="0"/>
              <a:t>The Agile Manifesto</a:t>
            </a:r>
          </a:p>
        </p:txBody>
      </p:sp>
    </p:spTree>
    <p:extLst>
      <p:ext uri="{BB962C8B-B14F-4D97-AF65-F5344CB8AC3E}">
        <p14:creationId xmlns:p14="http://schemas.microsoft.com/office/powerpoint/2010/main" val="13391554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96683" y="3025490"/>
            <a:ext cx="9198634" cy="807019"/>
          </a:xfrm>
        </p:spPr>
        <p:txBody>
          <a:bodyPr anchor="ctr">
            <a:normAutofit fontScale="90000"/>
          </a:bodyPr>
          <a:lstStyle/>
          <a:p>
            <a:r>
              <a:rPr lang="en-US" sz="4800" dirty="0"/>
              <a:t>One Space or Two Spaces After a Period?</a:t>
            </a:r>
          </a:p>
        </p:txBody>
      </p:sp>
    </p:spTree>
    <p:extLst>
      <p:ext uri="{BB962C8B-B14F-4D97-AF65-F5344CB8AC3E}">
        <p14:creationId xmlns:p14="http://schemas.microsoft.com/office/powerpoint/2010/main" val="24198104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Only One Space After a Period</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198" y="1690688"/>
            <a:ext cx="10515599" cy="5075871"/>
          </a:xfrm>
        </p:spPr>
        <p:txBody>
          <a:bodyPr>
            <a:normAutofit/>
          </a:bodyPr>
          <a:lstStyle/>
          <a:p>
            <a:pPr marL="0" indent="0">
              <a:spcAft>
                <a:spcPts val="600"/>
              </a:spcAft>
              <a:buNone/>
            </a:pPr>
            <a:r>
              <a:rPr lang="en-US" sz="2000" dirty="0"/>
              <a:t>Rule: Utilize one space after a period or similar punctuation </a:t>
            </a:r>
            <a:r>
              <a:rPr lang="en-US" sz="2000" dirty="0">
                <a:hlinkClick r:id="rId3"/>
              </a:rPr>
              <a:t>[link]</a:t>
            </a:r>
            <a:endParaRPr lang="en-US" sz="2000" dirty="0"/>
          </a:p>
          <a:p>
            <a:pPr marL="0" indent="0">
              <a:spcAft>
                <a:spcPts val="600"/>
              </a:spcAft>
              <a:buNone/>
            </a:pPr>
            <a:endParaRPr lang="en-US" sz="2000" dirty="0"/>
          </a:p>
          <a:p>
            <a:pPr marL="0" indent="0">
              <a:spcAft>
                <a:spcPts val="600"/>
              </a:spcAft>
              <a:buNone/>
            </a:pPr>
            <a:r>
              <a:rPr lang="en-US" sz="2000" dirty="0"/>
              <a:t>Proportional based fonts like Helvetica and Times were designed to have the most visually appealing amount of space after the period. </a:t>
            </a:r>
          </a:p>
        </p:txBody>
      </p:sp>
    </p:spTree>
    <p:extLst>
      <p:ext uri="{BB962C8B-B14F-4D97-AF65-F5344CB8AC3E}">
        <p14:creationId xmlns:p14="http://schemas.microsoft.com/office/powerpoint/2010/main" val="20854011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fontScale="90000"/>
          </a:bodyPr>
          <a:lstStyle/>
          <a:p>
            <a:r>
              <a:rPr lang="en-US" sz="4800" dirty="0"/>
              <a:t>Discussion: OOP Patterns</a:t>
            </a:r>
            <a:br>
              <a:rPr lang="en-US" sz="4800" dirty="0"/>
            </a:br>
            <a:br>
              <a:rPr lang="en-US" sz="4800" dirty="0"/>
            </a:br>
            <a:r>
              <a:rPr lang="en-US" sz="4800" dirty="0"/>
              <a:t>(Who are the Gang of Four?)</a:t>
            </a:r>
          </a:p>
        </p:txBody>
      </p:sp>
    </p:spTree>
    <p:extLst>
      <p:ext uri="{BB962C8B-B14F-4D97-AF65-F5344CB8AC3E}">
        <p14:creationId xmlns:p14="http://schemas.microsoft.com/office/powerpoint/2010/main" val="6458688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Model-View-Controller (MVC)</a:t>
            </a:r>
          </a:p>
        </p:txBody>
      </p:sp>
      <p:pic>
        <p:nvPicPr>
          <p:cNvPr id="6" name="Picture 5">
            <a:extLst>
              <a:ext uri="{FF2B5EF4-FFF2-40B4-BE49-F238E27FC236}">
                <a16:creationId xmlns:a16="http://schemas.microsoft.com/office/drawing/2014/main" id="{2CE7C933-0F89-420D-9B13-0331165A1E50}"/>
              </a:ext>
            </a:extLst>
          </p:cNvPr>
          <p:cNvPicPr>
            <a:picLocks noChangeAspect="1"/>
          </p:cNvPicPr>
          <p:nvPr/>
        </p:nvPicPr>
        <p:blipFill>
          <a:blip r:embed="rId3"/>
          <a:stretch>
            <a:fillRect/>
          </a:stretch>
        </p:blipFill>
        <p:spPr>
          <a:xfrm>
            <a:off x="10765403" y="59830"/>
            <a:ext cx="1290389" cy="1420356"/>
          </a:xfrm>
          <a:prstGeom prst="rect">
            <a:avLst/>
          </a:prstGeom>
        </p:spPr>
      </p:pic>
      <p:pic>
        <p:nvPicPr>
          <p:cNvPr id="1026" name="Picture 2" descr="https://upload.wikimedia.org/wikipedia/commons/thumb/a/a0/MVC-Process.svg/500px-MVC-Process.svg.png">
            <a:extLst>
              <a:ext uri="{FF2B5EF4-FFF2-40B4-BE49-F238E27FC236}">
                <a16:creationId xmlns:a16="http://schemas.microsoft.com/office/drawing/2014/main" id="{58197343-A56A-436A-A4E2-8CF036E81E8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728381"/>
            <a:ext cx="3969968" cy="436696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91EBC757-1DAC-4931-A145-B2C52C88F2EE}"/>
              </a:ext>
            </a:extLst>
          </p:cNvPr>
          <p:cNvSpPr/>
          <p:nvPr/>
        </p:nvSpPr>
        <p:spPr>
          <a:xfrm>
            <a:off x="5314597" y="1511309"/>
            <a:ext cx="6096000" cy="4524315"/>
          </a:xfrm>
          <a:prstGeom prst="rect">
            <a:avLst/>
          </a:prstGeom>
        </p:spPr>
        <p:txBody>
          <a:bodyPr>
            <a:spAutoFit/>
          </a:bodyPr>
          <a:lstStyle/>
          <a:p>
            <a:endParaRPr lang="en-US" dirty="0"/>
          </a:p>
          <a:p>
            <a:r>
              <a:rPr lang="en-US" dirty="0"/>
              <a:t>Diagram of interactions within the MVC pattern.</a:t>
            </a:r>
          </a:p>
          <a:p>
            <a:r>
              <a:rPr lang="en-US" b="1" dirty="0"/>
              <a:t>Model–view–controller </a:t>
            </a:r>
            <a:r>
              <a:rPr lang="en-US" dirty="0"/>
              <a:t>is an architectural pattern commonly used for developing user interfaces that divides an application into three interconnected parts. This is done to separate internal representations of information from the ways information is presented to and accepted from the user.[1][2] The MVC design pattern decouples these major components allowing for efficient code reuse and parallel development.</a:t>
            </a:r>
          </a:p>
          <a:p>
            <a:endParaRPr lang="en-US" dirty="0"/>
          </a:p>
          <a:p>
            <a:r>
              <a:rPr lang="en-US" dirty="0"/>
              <a:t>Traditionally used for desktop graphical user interfaces (GUIs), this architecture has become popular for designing web applications and even mobile, desktop and other clients.[3] Popular programming languages like Java, C#, Ruby, PHP have MVC frameworks that are used in web application development straight out of the box</a:t>
            </a:r>
          </a:p>
        </p:txBody>
      </p:sp>
    </p:spTree>
    <p:extLst>
      <p:ext uri="{BB962C8B-B14F-4D97-AF65-F5344CB8AC3E}">
        <p14:creationId xmlns:p14="http://schemas.microsoft.com/office/powerpoint/2010/main" val="17576748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Scrum Team:</a:t>
            </a:r>
          </a:p>
          <a:p>
            <a:pPr marL="457200" indent="-457200">
              <a:buFont typeface="+mj-lt"/>
              <a:buAutoNum type="arabicPeriod"/>
            </a:pPr>
            <a:r>
              <a:rPr lang="en-US" sz="2000" dirty="0"/>
              <a:t>Select a Scrum Master for Sprint 2</a:t>
            </a:r>
          </a:p>
          <a:p>
            <a:pPr marL="457200" indent="-457200">
              <a:buFont typeface="+mj-lt"/>
              <a:buAutoNum type="arabicPeriod"/>
            </a:pPr>
            <a:r>
              <a:rPr lang="en-US" sz="2000" dirty="0"/>
              <a:t>Programming Assignment 1 and Quiz 1</a:t>
            </a:r>
          </a:p>
          <a:p>
            <a:pPr marL="457200" indent="-457200">
              <a:buFont typeface="+mj-lt"/>
              <a:buAutoNum type="arabicPeriod"/>
            </a:pPr>
            <a:r>
              <a:rPr lang="en-US" sz="2000" dirty="0"/>
              <a:t>Team report out by new Scrum Master at 2:48</a:t>
            </a:r>
          </a:p>
          <a:p>
            <a:pPr marL="0" indent="0">
              <a:buNone/>
            </a:pPr>
            <a:endParaRPr lang="en-US" sz="2000" dirty="0"/>
          </a:p>
          <a:p>
            <a:pPr marL="0" indent="0">
              <a:buNone/>
            </a:pPr>
            <a:endParaRPr lang="en-US" sz="2000" dirty="0"/>
          </a:p>
          <a:p>
            <a:pPr marL="0" indent="0">
              <a:buNone/>
            </a:pPr>
            <a:endParaRPr lang="en-US" sz="2000" dirty="0"/>
          </a:p>
        </p:txBody>
      </p:sp>
      <p:sp>
        <p:nvSpPr>
          <p:cNvPr id="4" name="Rectangle 3">
            <a:extLst>
              <a:ext uri="{FF2B5EF4-FFF2-40B4-BE49-F238E27FC236}">
                <a16:creationId xmlns:a16="http://schemas.microsoft.com/office/drawing/2014/main" id="{26BADDFD-9BE3-0244-AE69-52D2BB47696A}"/>
              </a:ext>
            </a:extLst>
          </p:cNvPr>
          <p:cNvSpPr/>
          <p:nvPr/>
        </p:nvSpPr>
        <p:spPr>
          <a:xfrm>
            <a:off x="838200" y="4649423"/>
            <a:ext cx="10515600" cy="1754326"/>
          </a:xfrm>
          <a:prstGeom prst="rect">
            <a:avLst/>
          </a:prstGeom>
        </p:spPr>
        <p:txBody>
          <a:bodyPr wrap="square">
            <a:spAutoFit/>
          </a:bodyPr>
          <a:lstStyle/>
          <a:p>
            <a:r>
              <a:rPr lang="en-US" u="sng" dirty="0"/>
              <a:t>Team Report Out Guidelines</a:t>
            </a:r>
          </a:p>
          <a:p>
            <a:r>
              <a:rPr lang="en-US" dirty="0"/>
              <a:t>Scrum Master will stand up, give your name, your team name, and briefly answer the following questions:</a:t>
            </a:r>
          </a:p>
          <a:p>
            <a:pPr marL="514350" indent="-514350">
              <a:buFont typeface="+mj-lt"/>
              <a:buAutoNum type="alphaLcParenR"/>
            </a:pPr>
            <a:r>
              <a:rPr lang="en-US" dirty="0"/>
              <a:t>What did you accomplish since the last meeting? And what will you be working on until the next meeting?</a:t>
            </a:r>
          </a:p>
          <a:p>
            <a:pPr marL="514350" indent="-514350">
              <a:buFont typeface="+mj-lt"/>
              <a:buAutoNum type="alphaLcParenR"/>
            </a:pPr>
            <a:r>
              <a:rPr lang="en-US" dirty="0"/>
              <a:t>Is the team committed to completing assignments? All/Most/Some</a:t>
            </a:r>
          </a:p>
          <a:p>
            <a:pPr marL="514350" indent="-514350">
              <a:buFont typeface="+mj-lt"/>
              <a:buAutoNum type="alphaLcParenR"/>
            </a:pPr>
            <a:r>
              <a:rPr lang="en-US" dirty="0"/>
              <a:t>What is getting in your way or keeping you from completing the assignments?</a:t>
            </a:r>
          </a:p>
        </p:txBody>
      </p:sp>
    </p:spTree>
    <p:extLst>
      <p:ext uri="{BB962C8B-B14F-4D97-AF65-F5344CB8AC3E}">
        <p14:creationId xmlns:p14="http://schemas.microsoft.com/office/powerpoint/2010/main" val="36027345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5"/>
            <a:ext cx="10515600" cy="1325563"/>
          </a:xfrm>
        </p:spPr>
        <p:txBody>
          <a:bodyPr/>
          <a:lstStyle/>
          <a:p>
            <a:r>
              <a:rPr lang="en-US" dirty="0"/>
              <a:t>Demo Guidelines – Presenter </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400" dirty="0"/>
              <a:t>Everyone will give at least one demo of their work during the semester.</a:t>
            </a:r>
          </a:p>
          <a:p>
            <a:pPr marL="0" indent="0">
              <a:buNone/>
            </a:pPr>
            <a:r>
              <a:rPr lang="en-US" sz="2400" dirty="0"/>
              <a:t>Your demo can include any or all of the following:</a:t>
            </a:r>
          </a:p>
          <a:p>
            <a:r>
              <a:rPr lang="en-US" sz="2400" dirty="0"/>
              <a:t>A 2 to 5 minute activity</a:t>
            </a:r>
          </a:p>
          <a:p>
            <a:r>
              <a:rPr lang="en-US" sz="2400" dirty="0"/>
              <a:t>Where you show your application running</a:t>
            </a:r>
          </a:p>
          <a:p>
            <a:r>
              <a:rPr lang="en-US" sz="2400" dirty="0"/>
              <a:t>Comment on your implementation</a:t>
            </a:r>
          </a:p>
          <a:p>
            <a:r>
              <a:rPr lang="en-US" sz="2400" dirty="0"/>
              <a:t>Show the source code</a:t>
            </a:r>
          </a:p>
          <a:p>
            <a:r>
              <a:rPr lang="en-US" sz="2400" dirty="0"/>
              <a:t>Explain how you organized the code</a:t>
            </a:r>
          </a:p>
          <a:p>
            <a:r>
              <a:rPr lang="en-US" sz="2400" dirty="0"/>
              <a:t>Talk about any challenges</a:t>
            </a:r>
          </a:p>
          <a:p>
            <a:r>
              <a:rPr lang="en-US" sz="2400" dirty="0"/>
              <a:t>You should not prepare slides or a presentation</a:t>
            </a:r>
          </a:p>
        </p:txBody>
      </p:sp>
    </p:spTree>
    <p:extLst>
      <p:ext uri="{BB962C8B-B14F-4D97-AF65-F5344CB8AC3E}">
        <p14:creationId xmlns:p14="http://schemas.microsoft.com/office/powerpoint/2010/main" val="5233221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5"/>
            <a:ext cx="10515600" cy="1325563"/>
          </a:xfrm>
        </p:spPr>
        <p:txBody>
          <a:bodyPr/>
          <a:lstStyle/>
          <a:p>
            <a:r>
              <a:rPr lang="en-US" dirty="0"/>
              <a:t>Demo Guidelines – Listener </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400" dirty="0"/>
              <a:t>Everyone will be listening to many demos during the semester.</a:t>
            </a:r>
          </a:p>
          <a:p>
            <a:pPr marL="0" indent="0">
              <a:buNone/>
            </a:pPr>
            <a:r>
              <a:rPr lang="en-US" sz="2400" dirty="0"/>
              <a:t>Your responsibilities during the demo is:</a:t>
            </a:r>
          </a:p>
          <a:p>
            <a:r>
              <a:rPr lang="en-US" sz="2400" dirty="0"/>
              <a:t>Actively listen and watch what is being demoed</a:t>
            </a:r>
          </a:p>
          <a:p>
            <a:r>
              <a:rPr lang="en-US" sz="2400" dirty="0"/>
              <a:t>Come up with an meaning yet easy to answer question</a:t>
            </a:r>
          </a:p>
          <a:p>
            <a:r>
              <a:rPr lang="en-US" sz="2400" dirty="0"/>
              <a:t>During or after the demo ask your question if the presenter does not get “sufficient” questions from other listeners</a:t>
            </a:r>
          </a:p>
          <a:p>
            <a:r>
              <a:rPr lang="en-US" sz="2400" dirty="0"/>
              <a:t>Do not ask hard question or attempt to review the presenters code</a:t>
            </a:r>
          </a:p>
          <a:p>
            <a:r>
              <a:rPr lang="en-US" sz="2400" dirty="0"/>
              <a:t>Clap for the presenter at the end of the demo and thank them for presenting</a:t>
            </a:r>
          </a:p>
          <a:p>
            <a:r>
              <a:rPr lang="en-US" sz="2400" dirty="0"/>
              <a:t>If you have a hard question or want to make a recommendation, do it later and in private</a:t>
            </a:r>
          </a:p>
        </p:txBody>
      </p:sp>
    </p:spTree>
    <p:extLst>
      <p:ext uri="{BB962C8B-B14F-4D97-AF65-F5344CB8AC3E}">
        <p14:creationId xmlns:p14="http://schemas.microsoft.com/office/powerpoint/2010/main" val="5507921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5"/>
            <a:ext cx="10515600" cy="1325563"/>
          </a:xfrm>
        </p:spPr>
        <p:txBody>
          <a:bodyPr/>
          <a:lstStyle/>
          <a:p>
            <a:r>
              <a:rPr lang="en-US" dirty="0"/>
              <a:t>Javadoc </a:t>
            </a:r>
            <a:r>
              <a:rPr lang="en-US" dirty="0">
                <a:hlinkClick r:id="rId2"/>
              </a:rPr>
              <a:t>[link]</a:t>
            </a:r>
            <a:endParaRPr lang="en-US" dirty="0"/>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dirty="0"/>
              <a:t>History:</a:t>
            </a:r>
          </a:p>
          <a:p>
            <a:pPr marL="0" indent="0">
              <a:buNone/>
            </a:pPr>
            <a:r>
              <a:rPr lang="en-US" dirty="0"/>
              <a:t>Javadoc was an early Java language </a:t>
            </a:r>
            <a:r>
              <a:rPr lang="en-US" dirty="0">
                <a:hlinkClick r:id="rId3" tooltip="Documentation generator"/>
              </a:rPr>
              <a:t>documentation generator</a:t>
            </a:r>
            <a:r>
              <a:rPr lang="en-US" dirty="0"/>
              <a:t>.</a:t>
            </a:r>
            <a:r>
              <a:rPr lang="en-US" baseline="30000" dirty="0">
                <a:hlinkClick r:id="rId4"/>
              </a:rPr>
              <a:t>[5]</a:t>
            </a:r>
            <a:r>
              <a:rPr lang="en-US" dirty="0"/>
              <a:t> Prior to the use of documentation generators it was customary to use technical writers who would typically write only standalone documentation for the software,</a:t>
            </a:r>
            <a:r>
              <a:rPr lang="en-US" baseline="30000" dirty="0">
                <a:hlinkClick r:id="rId5"/>
              </a:rPr>
              <a:t>[6]</a:t>
            </a:r>
            <a:r>
              <a:rPr lang="en-US" dirty="0"/>
              <a:t> but it was much harder to keep this documentation in sync with the software itself.</a:t>
            </a:r>
          </a:p>
          <a:p>
            <a:pPr marL="0" indent="0">
              <a:buNone/>
            </a:pPr>
            <a:endParaRPr lang="en-US" sz="2000" dirty="0"/>
          </a:p>
        </p:txBody>
      </p:sp>
    </p:spTree>
    <p:extLst>
      <p:ext uri="{BB962C8B-B14F-4D97-AF65-F5344CB8AC3E}">
        <p14:creationId xmlns:p14="http://schemas.microsoft.com/office/powerpoint/2010/main" val="308028457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Start, Stop, Continue Retrospective Feedback Model</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198" y="1690688"/>
            <a:ext cx="10515601" cy="4486275"/>
          </a:xfrm>
        </p:spPr>
        <p:txBody>
          <a:bodyPr>
            <a:normAutofit/>
          </a:bodyPr>
          <a:lstStyle/>
          <a:p>
            <a:pPr marL="0" indent="0">
              <a:spcAft>
                <a:spcPts val="600"/>
              </a:spcAft>
              <a:buNone/>
            </a:pPr>
            <a:r>
              <a:rPr lang="en-US" b="1" u="sng" dirty="0"/>
              <a:t>Continue</a:t>
            </a:r>
            <a:r>
              <a:rPr lang="en-US" dirty="0"/>
              <a:t>: What is working in the class? Something that we should make sure that we continue to do. </a:t>
            </a:r>
          </a:p>
          <a:p>
            <a:pPr marL="0" indent="0">
              <a:spcAft>
                <a:spcPts val="600"/>
              </a:spcAft>
              <a:buNone/>
            </a:pPr>
            <a:r>
              <a:rPr lang="en-US" b="1" u="sng" dirty="0"/>
              <a:t>Start</a:t>
            </a:r>
            <a:r>
              <a:rPr lang="en-US" dirty="0"/>
              <a:t>: What is something that would be nice to do in the class that we are not doing now? Maybe something that you have seen work well in other classes. </a:t>
            </a:r>
          </a:p>
          <a:p>
            <a:pPr marL="0" indent="0">
              <a:spcAft>
                <a:spcPts val="600"/>
              </a:spcAft>
              <a:buNone/>
            </a:pPr>
            <a:r>
              <a:rPr lang="en-US" b="1" u="sng" dirty="0"/>
              <a:t>Stop</a:t>
            </a:r>
            <a:r>
              <a:rPr lang="en-US" dirty="0"/>
              <a:t>: What is not working in the class? Something that we should stop doing. </a:t>
            </a:r>
          </a:p>
        </p:txBody>
      </p:sp>
    </p:spTree>
    <p:extLst>
      <p:ext uri="{BB962C8B-B14F-4D97-AF65-F5344CB8AC3E}">
        <p14:creationId xmlns:p14="http://schemas.microsoft.com/office/powerpoint/2010/main" val="12819709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F2C5635-17FA-43E9-8DC0-B1BC5391FAF2}"/>
              </a:ext>
            </a:extLst>
          </p:cNvPr>
          <p:cNvPicPr>
            <a:picLocks noChangeAspect="1"/>
          </p:cNvPicPr>
          <p:nvPr/>
        </p:nvPicPr>
        <p:blipFill>
          <a:blip r:embed="rId3"/>
          <a:stretch>
            <a:fillRect/>
          </a:stretch>
        </p:blipFill>
        <p:spPr>
          <a:xfrm>
            <a:off x="3328987" y="2324100"/>
            <a:ext cx="5534025" cy="2209800"/>
          </a:xfrm>
          <a:prstGeom prst="rect">
            <a:avLst/>
          </a:prstGeom>
        </p:spPr>
      </p:pic>
    </p:spTree>
    <p:extLst>
      <p:ext uri="{BB962C8B-B14F-4D97-AF65-F5344CB8AC3E}">
        <p14:creationId xmlns:p14="http://schemas.microsoft.com/office/powerpoint/2010/main" val="14227091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Agile Manifesto</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spcAft>
                <a:spcPts val="600"/>
              </a:spcAft>
              <a:buNone/>
            </a:pPr>
            <a:r>
              <a:rPr lang="en-US" sz="2000" dirty="0"/>
              <a:t>“We are uncovering better ways of developing software by doing it and helping others do it. Through this work we have come to value: </a:t>
            </a:r>
          </a:p>
          <a:p>
            <a:pPr lvl="1"/>
            <a:r>
              <a:rPr lang="en-US" sz="2000" dirty="0"/>
              <a:t>Individuals and interactions over processes and tools </a:t>
            </a:r>
          </a:p>
          <a:p>
            <a:pPr lvl="1"/>
            <a:r>
              <a:rPr lang="en-US" sz="2000" dirty="0"/>
              <a:t>Working software over comprehensive documentation </a:t>
            </a:r>
          </a:p>
          <a:p>
            <a:pPr lvl="1"/>
            <a:r>
              <a:rPr lang="en-US" sz="2000" dirty="0"/>
              <a:t>Customer collaboration over contract negotiation </a:t>
            </a:r>
          </a:p>
          <a:p>
            <a:pPr lvl="1"/>
            <a:r>
              <a:rPr lang="en-US" sz="2000" dirty="0"/>
              <a:t>Responding to change over following a plan </a:t>
            </a:r>
          </a:p>
          <a:p>
            <a:pPr marL="0" indent="0">
              <a:spcBef>
                <a:spcPts val="1800"/>
              </a:spcBef>
              <a:buNone/>
            </a:pPr>
            <a:r>
              <a:rPr lang="en-US" sz="2000" dirty="0"/>
              <a:t>That is, while there is value in the items on the right, we value the items on the left more.”</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22490490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9DE0F57-6E08-4E00-A5B7-1C1604074CFD}"/>
              </a:ext>
            </a:extLst>
          </p:cNvPr>
          <p:cNvPicPr>
            <a:picLocks noChangeAspect="1"/>
          </p:cNvPicPr>
          <p:nvPr/>
        </p:nvPicPr>
        <p:blipFill>
          <a:blip r:embed="rId2"/>
          <a:stretch>
            <a:fillRect/>
          </a:stretch>
        </p:blipFill>
        <p:spPr>
          <a:xfrm>
            <a:off x="252412" y="642937"/>
            <a:ext cx="11687175" cy="5572125"/>
          </a:xfrm>
          <a:prstGeom prst="rect">
            <a:avLst/>
          </a:prstGeom>
        </p:spPr>
      </p:pic>
    </p:spTree>
    <p:extLst>
      <p:ext uri="{BB962C8B-B14F-4D97-AF65-F5344CB8AC3E}">
        <p14:creationId xmlns:p14="http://schemas.microsoft.com/office/powerpoint/2010/main" val="41129571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Agile Manifesto</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Agile Team Commitments:</a:t>
            </a:r>
          </a:p>
          <a:p>
            <a:r>
              <a:rPr lang="en-US" sz="2000" dirty="0"/>
              <a:t>Everyone is a team member and is responsible for getting the work done (we don’t need titles and positions)</a:t>
            </a:r>
          </a:p>
          <a:p>
            <a:pPr marL="171450" indent="-171450"/>
            <a:r>
              <a:rPr lang="en-US" sz="2000" dirty="0"/>
              <a:t>We will actively and voluntarily play important roles on our team</a:t>
            </a:r>
          </a:p>
          <a:p>
            <a:pPr marL="171450" indent="-171450"/>
            <a:r>
              <a:rPr lang="en-US" sz="2000" dirty="0"/>
              <a:t>The rules (rituals) that we do have… we WILL follow</a:t>
            </a:r>
          </a:p>
          <a:p>
            <a:pPr marL="171450" indent="-171450"/>
            <a:r>
              <a:rPr lang="en-US" sz="2000" dirty="0"/>
              <a:t>We will create, demo, and release working software products</a:t>
            </a:r>
          </a:p>
          <a:p>
            <a:pPr marL="171450" indent="-171450"/>
            <a:r>
              <a:rPr lang="en-US" sz="2000" dirty="0"/>
              <a:t>We will utilize practical processes, tools, documentation, and planning</a:t>
            </a:r>
          </a:p>
          <a:p>
            <a:pPr marL="171450" indent="-171450"/>
            <a:r>
              <a:rPr lang="en-US" sz="2000" dirty="0"/>
              <a:t>When we make commitments, we will live up to those commitments… as a team (“No winners on a losing team, and no losers on a winning team”)</a:t>
            </a:r>
          </a:p>
          <a:p>
            <a:pPr marL="171450" indent="-171450"/>
            <a:r>
              <a:rPr lang="en-US" sz="2000" dirty="0"/>
              <a:t>We will be responsive and continuously improve (Retrospectives)</a:t>
            </a:r>
          </a:p>
          <a:p>
            <a:pPr marL="171450" indent="-171450"/>
            <a:r>
              <a:rPr lang="en-US" sz="2000" dirty="0"/>
              <a:t>We will be transparent with how WE work and share our information</a:t>
            </a:r>
          </a:p>
        </p:txBody>
      </p:sp>
    </p:spTree>
    <p:extLst>
      <p:ext uri="{BB962C8B-B14F-4D97-AF65-F5344CB8AC3E}">
        <p14:creationId xmlns:p14="http://schemas.microsoft.com/office/powerpoint/2010/main" val="12159879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8B5CA-B7E4-41A8-A034-C822BB8F7D63}"/>
              </a:ext>
            </a:extLst>
          </p:cNvPr>
          <p:cNvSpPr>
            <a:spLocks noGrp="1"/>
          </p:cNvSpPr>
          <p:nvPr>
            <p:ph type="title"/>
          </p:nvPr>
        </p:nvSpPr>
        <p:spPr>
          <a:xfrm>
            <a:off x="838200" y="365125"/>
            <a:ext cx="10515600" cy="1325563"/>
          </a:xfrm>
        </p:spPr>
        <p:txBody>
          <a:bodyPr/>
          <a:lstStyle/>
          <a:p>
            <a:r>
              <a:rPr lang="en-US" dirty="0"/>
              <a:t>Scrum Discussion</a:t>
            </a:r>
            <a:br>
              <a:rPr lang="en-US" dirty="0"/>
            </a:br>
            <a:r>
              <a:rPr lang="en-US" sz="3200" dirty="0"/>
              <a:t>from Introduction to Scrum - 7 Minutes YouTube video </a:t>
            </a:r>
            <a:r>
              <a:rPr lang="en-US" sz="3200" dirty="0">
                <a:hlinkClick r:id="rId3"/>
              </a:rPr>
              <a:t>[link]</a:t>
            </a:r>
            <a:endParaRPr lang="en-US" sz="3200" dirty="0"/>
          </a:p>
        </p:txBody>
      </p:sp>
      <p:pic>
        <p:nvPicPr>
          <p:cNvPr id="4" name="Picture 3">
            <a:extLst>
              <a:ext uri="{FF2B5EF4-FFF2-40B4-BE49-F238E27FC236}">
                <a16:creationId xmlns:a16="http://schemas.microsoft.com/office/drawing/2014/main" id="{443F4D2A-A464-486B-869D-13414E9D7409}"/>
              </a:ext>
            </a:extLst>
          </p:cNvPr>
          <p:cNvPicPr>
            <a:picLocks noChangeAspect="1"/>
          </p:cNvPicPr>
          <p:nvPr/>
        </p:nvPicPr>
        <p:blipFill rotWithShape="1">
          <a:blip r:embed="rId4"/>
          <a:srcRect t="5508"/>
          <a:stretch/>
        </p:blipFill>
        <p:spPr>
          <a:xfrm>
            <a:off x="1359293" y="1720095"/>
            <a:ext cx="9473413" cy="4772780"/>
          </a:xfrm>
          <a:prstGeom prst="rect">
            <a:avLst/>
          </a:prstGeom>
        </p:spPr>
      </p:pic>
    </p:spTree>
    <p:extLst>
      <p:ext uri="{BB962C8B-B14F-4D97-AF65-F5344CB8AC3E}">
        <p14:creationId xmlns:p14="http://schemas.microsoft.com/office/powerpoint/2010/main" val="22510076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Scrum Roles, Rituals, and Artifacts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lnSpcReduction="10000"/>
          </a:bodyPr>
          <a:lstStyle/>
          <a:p>
            <a:pPr marL="0" indent="0">
              <a:buNone/>
            </a:pPr>
            <a:r>
              <a:rPr lang="en-US" sz="2000" u="sng" dirty="0"/>
              <a:t>Three Roles:</a:t>
            </a:r>
          </a:p>
          <a:p>
            <a:pPr marL="457200" indent="-457200">
              <a:spcBef>
                <a:spcPts val="600"/>
              </a:spcBef>
              <a:buFont typeface="+mj-lt"/>
              <a:buAutoNum type="arabicPeriod"/>
            </a:pPr>
            <a:r>
              <a:rPr lang="en-US" sz="2000" dirty="0"/>
              <a:t>Product Owner</a:t>
            </a:r>
          </a:p>
          <a:p>
            <a:pPr marL="457200" indent="-457200">
              <a:spcBef>
                <a:spcPts val="600"/>
              </a:spcBef>
              <a:buFont typeface="+mj-lt"/>
              <a:buAutoNum type="arabicPeriod"/>
            </a:pPr>
            <a:r>
              <a:rPr lang="en-US" sz="2000" b="1" dirty="0"/>
              <a:t>Scrum Master</a:t>
            </a:r>
          </a:p>
          <a:p>
            <a:pPr marL="457200" indent="-457200">
              <a:spcBef>
                <a:spcPts val="600"/>
              </a:spcBef>
              <a:buFont typeface="+mj-lt"/>
              <a:buAutoNum type="arabicPeriod"/>
            </a:pPr>
            <a:r>
              <a:rPr lang="en-US" sz="2000" b="1" dirty="0"/>
              <a:t>Team Member</a:t>
            </a:r>
          </a:p>
          <a:p>
            <a:pPr marL="0" indent="0">
              <a:spcBef>
                <a:spcPts val="1800"/>
              </a:spcBef>
              <a:buNone/>
            </a:pPr>
            <a:r>
              <a:rPr lang="en-US" sz="2000" u="sng" dirty="0"/>
              <a:t>Three Rituals:</a:t>
            </a:r>
          </a:p>
          <a:p>
            <a:pPr marL="457200" indent="-457200">
              <a:spcBef>
                <a:spcPts val="600"/>
              </a:spcBef>
              <a:buFont typeface="+mj-lt"/>
              <a:buAutoNum type="arabicPeriod"/>
            </a:pPr>
            <a:r>
              <a:rPr lang="en-US" sz="2000" b="1" dirty="0"/>
              <a:t>Sprint Planning</a:t>
            </a:r>
          </a:p>
          <a:p>
            <a:pPr marL="457200" indent="-457200">
              <a:spcBef>
                <a:spcPts val="600"/>
              </a:spcBef>
              <a:buFont typeface="+mj-lt"/>
              <a:buAutoNum type="arabicPeriod"/>
            </a:pPr>
            <a:r>
              <a:rPr lang="en-US" sz="2000" b="1" dirty="0"/>
              <a:t>Daily Scrum</a:t>
            </a:r>
          </a:p>
          <a:p>
            <a:pPr marL="457200" indent="-457200">
              <a:spcBef>
                <a:spcPts val="600"/>
              </a:spcBef>
              <a:buFont typeface="+mj-lt"/>
              <a:buAutoNum type="arabicPeriod"/>
            </a:pPr>
            <a:r>
              <a:rPr lang="en-US" sz="2000" dirty="0"/>
              <a:t>Sprint Review or Retrospective</a:t>
            </a:r>
          </a:p>
          <a:p>
            <a:pPr marL="0" indent="0">
              <a:spcBef>
                <a:spcPts val="1800"/>
              </a:spcBef>
              <a:buNone/>
            </a:pPr>
            <a:r>
              <a:rPr lang="en-US" sz="2000" u="sng" dirty="0"/>
              <a:t>Three Artifacts:</a:t>
            </a:r>
          </a:p>
          <a:p>
            <a:pPr marL="457200" indent="-457200">
              <a:spcBef>
                <a:spcPts val="600"/>
              </a:spcBef>
              <a:buFont typeface="+mj-lt"/>
              <a:buAutoNum type="arabicPeriod"/>
            </a:pPr>
            <a:r>
              <a:rPr lang="en-US" sz="2000" dirty="0"/>
              <a:t>Product Backlog</a:t>
            </a:r>
          </a:p>
          <a:p>
            <a:pPr marL="457200" indent="-457200">
              <a:spcBef>
                <a:spcPts val="600"/>
              </a:spcBef>
              <a:buFont typeface="+mj-lt"/>
              <a:buAutoNum type="arabicPeriod"/>
            </a:pPr>
            <a:r>
              <a:rPr lang="en-US" sz="2000" dirty="0"/>
              <a:t>User Stories</a:t>
            </a:r>
          </a:p>
          <a:p>
            <a:pPr marL="457200" indent="-457200">
              <a:spcBef>
                <a:spcPts val="600"/>
              </a:spcBef>
              <a:buFont typeface="+mj-lt"/>
              <a:buAutoNum type="arabicPeriod"/>
            </a:pPr>
            <a:r>
              <a:rPr lang="en-US" sz="2000" dirty="0"/>
              <a:t>Burndown Chart</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081852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FD3EE-6698-4602-B4C0-718F014616A4}"/>
              </a:ext>
            </a:extLst>
          </p:cNvPr>
          <p:cNvSpPr>
            <a:spLocks noGrp="1"/>
          </p:cNvSpPr>
          <p:nvPr>
            <p:ph type="title"/>
          </p:nvPr>
        </p:nvSpPr>
        <p:spPr/>
        <p:txBody>
          <a:bodyPr/>
          <a:lstStyle/>
          <a:p>
            <a:r>
              <a:rPr lang="en-US" dirty="0"/>
              <a:t>Scrum Process &amp; Roles – Sprint Planning</a:t>
            </a:r>
          </a:p>
        </p:txBody>
      </p:sp>
      <p:pic>
        <p:nvPicPr>
          <p:cNvPr id="1026" name="Picture 2" descr="https://upload.wikimedia.org/wikipedia/commons/d/df/Scrum_Framework.png">
            <a:extLst>
              <a:ext uri="{FF2B5EF4-FFF2-40B4-BE49-F238E27FC236}">
                <a16:creationId xmlns:a16="http://schemas.microsoft.com/office/drawing/2014/main" id="{94D187A3-9AAC-4908-B843-2E262C28DB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1847" y="1341064"/>
            <a:ext cx="8138182" cy="4531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5034F42-102F-445B-BE40-5AF1FC99349D}"/>
              </a:ext>
            </a:extLst>
          </p:cNvPr>
          <p:cNvSpPr/>
          <p:nvPr/>
        </p:nvSpPr>
        <p:spPr>
          <a:xfrm>
            <a:off x="3916346" y="6123543"/>
            <a:ext cx="4749185" cy="369332"/>
          </a:xfrm>
          <a:prstGeom prst="rect">
            <a:avLst/>
          </a:prstGeom>
        </p:spPr>
        <p:txBody>
          <a:bodyPr wrap="none">
            <a:spAutoFit/>
          </a:bodyPr>
          <a:lstStyle/>
          <a:p>
            <a:r>
              <a:rPr lang="en-US" dirty="0"/>
              <a:t>By </a:t>
            </a:r>
            <a:r>
              <a:rPr lang="en-US" dirty="0" err="1">
                <a:hlinkClick r:id="rId3" tooltip="User:Dr ian mitchell (page does not exist)"/>
              </a:rPr>
              <a:t>Dr</a:t>
            </a:r>
            <a:r>
              <a:rPr lang="en-US" dirty="0">
                <a:hlinkClick r:id="rId3" tooltip="User:Dr ian mitchell (page does not exist)"/>
              </a:rPr>
              <a:t> </a:t>
            </a:r>
            <a:r>
              <a:rPr lang="en-US" dirty="0" err="1">
                <a:hlinkClick r:id="rId3" tooltip="User:Dr ian mitchell (page does not exist)"/>
              </a:rPr>
              <a:t>ian</a:t>
            </a:r>
            <a:r>
              <a:rPr lang="en-US" dirty="0">
                <a:hlinkClick r:id="rId3" tooltip="User:Dr ian mitchell (page does not exist)"/>
              </a:rPr>
              <a:t> </a:t>
            </a:r>
            <a:r>
              <a:rPr lang="en-US" dirty="0" err="1">
                <a:hlinkClick r:id="rId3" tooltip="User:Dr ian mitchell (page does not exist)"/>
              </a:rPr>
              <a:t>mitchell</a:t>
            </a:r>
            <a:r>
              <a:rPr lang="en-US" dirty="0"/>
              <a:t> - Own work, </a:t>
            </a:r>
            <a:r>
              <a:rPr lang="en-US" dirty="0">
                <a:hlinkClick r:id="rId4" tooltip="Creative Commons Attribution-Share Alike 4.0"/>
              </a:rPr>
              <a:t>CC BY-SA 4.0</a:t>
            </a:r>
            <a:r>
              <a:rPr lang="en-US" dirty="0"/>
              <a:t>, </a:t>
            </a:r>
            <a:r>
              <a:rPr lang="en-US" dirty="0">
                <a:hlinkClick r:id="rId5"/>
              </a:rPr>
              <a:t>Link</a:t>
            </a:r>
            <a:endParaRPr lang="en-US" dirty="0"/>
          </a:p>
        </p:txBody>
      </p:sp>
      <p:sp>
        <p:nvSpPr>
          <p:cNvPr id="13" name="Oval 12">
            <a:extLst>
              <a:ext uri="{FF2B5EF4-FFF2-40B4-BE49-F238E27FC236}">
                <a16:creationId xmlns:a16="http://schemas.microsoft.com/office/drawing/2014/main" id="{CB822028-AE62-4F61-8F14-297C0D4C1218}"/>
              </a:ext>
            </a:extLst>
          </p:cNvPr>
          <p:cNvSpPr/>
          <p:nvPr/>
        </p:nvSpPr>
        <p:spPr>
          <a:xfrm>
            <a:off x="3492082" y="4266588"/>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27471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1800" dirty="0"/>
              <a:t>Complete Activity List items through item 12 before our next class and be prepared to discuss them </a:t>
            </a:r>
          </a:p>
          <a:p>
            <a:pPr marL="0" indent="0">
              <a:buNone/>
            </a:pPr>
            <a:r>
              <a:rPr lang="en-US" sz="1800" dirty="0"/>
              <a:t> </a:t>
            </a:r>
          </a:p>
          <a:p>
            <a:pPr marL="0" indent="0">
              <a:buNone/>
            </a:pPr>
            <a:r>
              <a:rPr lang="en-US" sz="1800" b="1" dirty="0"/>
              <a:t>Take your name tags with you and bring them back to class through the end of Sprint 2</a:t>
            </a:r>
          </a:p>
        </p:txBody>
      </p:sp>
    </p:spTree>
    <p:extLst>
      <p:ext uri="{BB962C8B-B14F-4D97-AF65-F5344CB8AC3E}">
        <p14:creationId xmlns:p14="http://schemas.microsoft.com/office/powerpoint/2010/main" val="39349923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1071</TotalTime>
  <Words>2598</Words>
  <Application>Microsoft Macintosh PowerPoint</Application>
  <PresentationFormat>Widescreen</PresentationFormat>
  <Paragraphs>312</Paragraphs>
  <Slides>40</Slides>
  <Notes>32</Notes>
  <HiddenSlides>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40</vt:i4>
      </vt:variant>
    </vt:vector>
  </HeadingPairs>
  <TitlesOfParts>
    <vt:vector size="44" baseType="lpstr">
      <vt:lpstr>Arial</vt:lpstr>
      <vt:lpstr>Calibri</vt:lpstr>
      <vt:lpstr>Calibri Light</vt:lpstr>
      <vt:lpstr>Office Theme</vt:lpstr>
      <vt:lpstr>Object-Oriented Programming Discussion, Lecture, &amp; Lab Eric Pogue</vt:lpstr>
      <vt:lpstr>Assignment for Today</vt:lpstr>
      <vt:lpstr>Friendly Conversation Topic – The Agile Manifesto</vt:lpstr>
      <vt:lpstr>Agile Manifesto</vt:lpstr>
      <vt:lpstr>Agile Manifesto</vt:lpstr>
      <vt:lpstr>Scrum Discussion from Introduction to Scrum - 7 Minutes YouTube video [link]</vt:lpstr>
      <vt:lpstr>Scrum Roles, Rituals, and Artifacts</vt:lpstr>
      <vt:lpstr>Scrum Process &amp; Roles – Sprint Planning</vt:lpstr>
      <vt:lpstr>Assignment for Next Class</vt:lpstr>
      <vt:lpstr>Lab</vt:lpstr>
      <vt:lpstr>Results from:  Any Volunteers to try to set up GitHub  using Office 365 Login Credentials? … stop up after class. </vt:lpstr>
      <vt:lpstr>Wrap-up and  Final Questions/Comments </vt:lpstr>
      <vt:lpstr>End of Session</vt:lpstr>
      <vt:lpstr>Object-Oriented Programming Discussion, Lecture, &amp; Lab Eric Pogue</vt:lpstr>
      <vt:lpstr>Text File Encoding Standards</vt:lpstr>
      <vt:lpstr>ASCII</vt:lpstr>
      <vt:lpstr>Text File End-Of-Line (EOL) and Encoding</vt:lpstr>
      <vt:lpstr>Source Code Indenting and Tabs vs Spaces</vt:lpstr>
      <vt:lpstr>Q&amp;A: Syllabus Overview</vt:lpstr>
      <vt:lpstr>Q&amp;A: Programming Assignment 1</vt:lpstr>
      <vt:lpstr>Q&amp;A: Quiz 1 </vt:lpstr>
      <vt:lpstr>Lab</vt:lpstr>
      <vt:lpstr>Lab</vt:lpstr>
      <vt:lpstr>Object-Oriented Programming Discussion, Lecture, &amp; Lab Eric Pogue</vt:lpstr>
      <vt:lpstr>Friendly Conversation Topic –  Source Code Snippets in VS Code</vt:lpstr>
      <vt:lpstr>Assignment for Next Class</vt:lpstr>
      <vt:lpstr>Lab</vt:lpstr>
      <vt:lpstr>Object-Oriented Programming Discussion, Lecture, &amp; Lab Eric Pogue</vt:lpstr>
      <vt:lpstr>Assignment from Last Class</vt:lpstr>
      <vt:lpstr>One Space or Two Spaces After a Period?</vt:lpstr>
      <vt:lpstr>Only One Space After a Period</vt:lpstr>
      <vt:lpstr>Discussion: OOP Patterns  (Who are the Gang of Four?)</vt:lpstr>
      <vt:lpstr>Model-View-Controller (MVC)</vt:lpstr>
      <vt:lpstr>Lab</vt:lpstr>
      <vt:lpstr>Demo Guidelines – Presenter </vt:lpstr>
      <vt:lpstr>Demo Guidelines – Listener </vt:lpstr>
      <vt:lpstr>Javadoc [link]</vt:lpstr>
      <vt:lpstr>Start, Stop, Continue Retrospective Feedback Model</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Object-Oriented Programming Discussion, Lecture, &amp; Lab Eric Pogue</dc:title>
  <dc:creator>Eric Pogue</dc:creator>
  <cp:lastModifiedBy>Pogue, Eric</cp:lastModifiedBy>
  <cp:revision>38</cp:revision>
  <dcterms:created xsi:type="dcterms:W3CDTF">2019-01-14T15:53:15Z</dcterms:created>
  <dcterms:modified xsi:type="dcterms:W3CDTF">2020-01-20T15:03:38Z</dcterms:modified>
</cp:coreProperties>
</file>